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76.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6" r:id="rId6"/>
    <p:sldId id="259" r:id="rId7"/>
    <p:sldId id="268" r:id="rId8"/>
    <p:sldId id="267" r:id="rId9"/>
    <p:sldId id="269" r:id="rId10"/>
    <p:sldId id="260" r:id="rId11"/>
    <p:sldId id="262" r:id="rId12"/>
    <p:sldId id="261" r:id="rId13"/>
    <p:sldId id="283" r:id="rId14"/>
    <p:sldId id="279" r:id="rId15"/>
    <p:sldId id="292" r:id="rId16"/>
    <p:sldId id="294" r:id="rId17"/>
    <p:sldId id="284" r:id="rId18"/>
    <p:sldId id="271" r:id="rId19"/>
    <p:sldId id="270" r:id="rId20"/>
    <p:sldId id="272" r:id="rId21"/>
    <p:sldId id="273" r:id="rId22"/>
    <p:sldId id="274" r:id="rId23"/>
    <p:sldId id="276" r:id="rId24"/>
    <p:sldId id="264" r:id="rId25"/>
    <p:sldId id="263" r:id="rId26"/>
    <p:sldId id="278" r:id="rId27"/>
    <p:sldId id="277" r:id="rId28"/>
    <p:sldId id="291" r:id="rId29"/>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1q17kSXUtJiTfSmIo24WVg==" hashData="1GmTDj72IOWFUo+bCfNShbE5NkdmaTM6YrqztJRKtyOW2JHxpUMJYk4LjzkzgteojcONFuX8UYn0pwj1twtNQ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ADDD"/>
    <a:srgbClr val="049AD7"/>
    <a:srgbClr val="0470DD"/>
    <a:srgbClr val="DBECF3"/>
    <a:srgbClr val="148BF2"/>
    <a:srgbClr val="1C83C9"/>
    <a:srgbClr val="ACD8F5"/>
    <a:srgbClr val="A4D3F6"/>
    <a:srgbClr val="C5D7E4"/>
    <a:srgbClr val="038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683" autoAdjust="0"/>
  </p:normalViewPr>
  <p:slideViewPr>
    <p:cSldViewPr snapToGrid="0">
      <p:cViewPr varScale="1">
        <p:scale>
          <a:sx n="107" d="100"/>
          <a:sy n="107" d="100"/>
        </p:scale>
        <p:origin x="7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F715-D270-38A0-F50A-06656C0252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BA354F62-30DD-EA4C-AEAA-C022C7315B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A3AA1360-074A-7EFC-1EF1-24487742615D}"/>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F9F2A907-D860-4507-300B-72BEB65C6A2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20F400B-D08C-F25C-DDEB-F4FA74B8C0FE}"/>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2107767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6CF2-DDDD-403C-1665-99E7A8433085}"/>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058B2C45-634C-CD63-1BC3-C47B0CFF41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043B6AAC-819A-EE36-B119-CD40A08430C5}"/>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767E2625-77EE-2215-EF63-06AD3491FD27}"/>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8FB4A1D-E08E-1FEB-6394-04F6930C2059}"/>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1753716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0A410-8851-7216-E7F7-28325AF57C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E32F8C33-193C-6F1A-6FEC-7F9F62046F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9507F4-EE3C-801D-C96E-9E460432B093}"/>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99797A31-73CA-C7F7-72B0-F2C1A918CD7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2B83598-D50D-6BEF-EBDA-2274D19B6E85}"/>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287983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8DFF-D7DF-5328-3A92-6CCBA0F00FFB}"/>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CE4D093E-2645-B98D-053E-500825AE7E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0E1B99D0-BA60-DACB-A6E2-329530A8EA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007A17BD-6D63-8852-458B-9E3E1E9DC6B8}"/>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6" name="Footer Placeholder 5">
            <a:extLst>
              <a:ext uri="{FF2B5EF4-FFF2-40B4-BE49-F238E27FC236}">
                <a16:creationId xmlns:a16="http://schemas.microsoft.com/office/drawing/2014/main" id="{BA32B840-CBBE-D9C7-5F40-E6E503474611}"/>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FF025E3-5E52-0BA8-BC6B-F90830C40E39}"/>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34000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10CE2-5638-252C-3C55-90ECA12EC413}"/>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22880200-B37A-2899-A5AE-4284CB1A8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AF1D5E-DFCC-442E-03DC-5C77A11DF0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1E6C33B3-9CE3-F00E-E658-F3A3351693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6E868E-B1B9-4AA7-EBB6-0EA811922D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9F347221-70DB-0887-FADB-D55FADF30986}"/>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8" name="Footer Placeholder 7">
            <a:extLst>
              <a:ext uri="{FF2B5EF4-FFF2-40B4-BE49-F238E27FC236}">
                <a16:creationId xmlns:a16="http://schemas.microsoft.com/office/drawing/2014/main" id="{68DD6A29-A7B6-1911-8443-49C5E8D57EDE}"/>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3ED05218-9A7D-21A0-1A50-246C049D3795}"/>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1903872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9E4C-33A8-C6BA-E80A-522B2FEECFA7}"/>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6C64452F-CFBB-477D-ED49-D5E1C4D6FC41}"/>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4" name="Footer Placeholder 3">
            <a:extLst>
              <a:ext uri="{FF2B5EF4-FFF2-40B4-BE49-F238E27FC236}">
                <a16:creationId xmlns:a16="http://schemas.microsoft.com/office/drawing/2014/main" id="{DC9797E1-A28A-65B7-0C67-3A2C81194211}"/>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0680F5E6-191F-C6BC-3929-D9FFBB4C887A}"/>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1353165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A06073-2902-FBCE-DD90-3643213D20CA}"/>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3" name="Footer Placeholder 2">
            <a:extLst>
              <a:ext uri="{FF2B5EF4-FFF2-40B4-BE49-F238E27FC236}">
                <a16:creationId xmlns:a16="http://schemas.microsoft.com/office/drawing/2014/main" id="{1E0FFFEF-D75F-3ADB-5066-A849EFC005AB}"/>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FA983D26-D10A-BFAD-468F-D48DD0252B3B}"/>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79173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39B3-4F54-F584-CF7B-E0FABF534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05015EAB-4D1A-0C0C-0773-C55D01CF17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F9DFAE17-27CE-36E2-142E-FDFC130D1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EFB587-300D-1FAB-2BB7-C1D9CB30BB60}"/>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6" name="Footer Placeholder 5">
            <a:extLst>
              <a:ext uri="{FF2B5EF4-FFF2-40B4-BE49-F238E27FC236}">
                <a16:creationId xmlns:a16="http://schemas.microsoft.com/office/drawing/2014/main" id="{C195FFAE-7A6F-4CAF-5FF7-B2B2CEA52261}"/>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7D5A41B8-2B20-3536-91FB-6BD36CACCEAC}"/>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2602482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07FA-E4D8-56B2-55AD-358DAA7C45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7CA36425-E798-7080-3E82-37EC9215C6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40FCB80D-2A20-9753-671E-EF5BEECC5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F776D6-902C-5BC9-A56C-1ABD3137BCE2}"/>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6" name="Footer Placeholder 5">
            <a:extLst>
              <a:ext uri="{FF2B5EF4-FFF2-40B4-BE49-F238E27FC236}">
                <a16:creationId xmlns:a16="http://schemas.microsoft.com/office/drawing/2014/main" id="{45D27DC2-1DBB-5984-061A-269E7B1B1CA5}"/>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A44BB2AB-77C7-F2A4-2CD3-B1C8A86BBDF6}"/>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1108645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8612-3432-7D29-8C37-6ECE20954CDB}"/>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74F7215-B3CF-B4DB-41AF-6B32BCA009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AFC2D92-D860-39D8-719A-CB1670BCB8F2}"/>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4EFC7F78-0B5E-FB4A-30B4-2A9CDE59E59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447EE84-F24C-2729-A67F-CE4967AEAB5F}"/>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2262976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884F-B970-ED7B-4C59-7AB074AB40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F56D1CAB-0237-33AE-5757-D2E651D8D2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C0086D97-0FFA-DBB0-9050-AC3BFA3DE10A}"/>
              </a:ext>
            </a:extLst>
          </p:cNvPr>
          <p:cNvSpPr>
            <a:spLocks noGrp="1"/>
          </p:cNvSpPr>
          <p:nvPr>
            <p:ph type="dt" sz="half" idx="10"/>
          </p:nvPr>
        </p:nvSpPr>
        <p:spPr/>
        <p:txBody>
          <a:body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7279E5A0-A873-FB74-00E7-5E6F6FD1E60E}"/>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7C4C5C8-2120-D7EE-98C1-A3E1B82A7FFC}"/>
              </a:ext>
            </a:extLst>
          </p:cNvPr>
          <p:cNvSpPr>
            <a:spLocks noGrp="1"/>
          </p:cNvSpPr>
          <p:nvPr>
            <p:ph type="sldNum" sz="quarter" idx="12"/>
          </p:nvPr>
        </p:nvSpPr>
        <p:spPr/>
        <p:txBody>
          <a:bodyPr/>
          <a:lstStyle/>
          <a:p>
            <a:fld id="{54F31F54-A251-4CE8-AA20-25E1273CEE94}" type="slidenum">
              <a:rPr lang="vi-VN" smtClean="0"/>
              <a:t>‹#›</a:t>
            </a:fld>
            <a:endParaRPr lang="vi-VN"/>
          </a:p>
        </p:txBody>
      </p:sp>
    </p:spTree>
    <p:extLst>
      <p:ext uri="{BB962C8B-B14F-4D97-AF65-F5344CB8AC3E}">
        <p14:creationId xmlns:p14="http://schemas.microsoft.com/office/powerpoint/2010/main" val="4060658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200D72-3657-BC23-A7CD-6D9E4B9CCC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D13FFB9A-0291-A860-0E06-770115FAA3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9665125-71C2-7E8B-B852-F5AABF45E9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087978-5C83-44FD-B400-A0052FDD40E8}" type="datetimeFigureOut">
              <a:rPr lang="vi-VN" smtClean="0"/>
              <a:t>05/03/2026</a:t>
            </a:fld>
            <a:endParaRPr lang="vi-VN"/>
          </a:p>
        </p:txBody>
      </p:sp>
      <p:sp>
        <p:nvSpPr>
          <p:cNvPr id="5" name="Footer Placeholder 4">
            <a:extLst>
              <a:ext uri="{FF2B5EF4-FFF2-40B4-BE49-F238E27FC236}">
                <a16:creationId xmlns:a16="http://schemas.microsoft.com/office/drawing/2014/main" id="{D6943928-0D82-10A5-8324-5AF3F6446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BF6EDC74-C0DA-6E2F-5253-3749FB4F46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F31F54-A251-4CE8-AA20-25E1273CEE94}" type="slidenum">
              <a:rPr lang="vi-VN" smtClean="0"/>
              <a:t>‹#›</a:t>
            </a:fld>
            <a:endParaRPr lang="vi-VN"/>
          </a:p>
        </p:txBody>
      </p:sp>
    </p:spTree>
    <p:extLst>
      <p:ext uri="{BB962C8B-B14F-4D97-AF65-F5344CB8AC3E}">
        <p14:creationId xmlns:p14="http://schemas.microsoft.com/office/powerpoint/2010/main" val="2361935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51.pn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 Id="rId14" Type="http://schemas.openxmlformats.org/officeDocument/2006/relationships/image" Target="../media/image63.svg"/></Relationships>
</file>

<file path=ppt/slides/_rels/slide9.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sv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jpg"/><Relationship Id="rId4" Type="http://schemas.openxmlformats.org/officeDocument/2006/relationships/image" Target="../media/image66.jp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hyperlink" Target="https://agent.quantera.vn/" TargetMode="External"/><Relationship Id="rId7" Type="http://schemas.openxmlformats.org/officeDocument/2006/relationships/image" Target="../media/image74.png"/><Relationship Id="rId2" Type="http://schemas.openxmlformats.org/officeDocument/2006/relationships/image" Target="../media/image71.tmp"/><Relationship Id="rId1" Type="http://schemas.openxmlformats.org/officeDocument/2006/relationships/slideLayout" Target="../slideLayouts/slideLayout2.xml"/><Relationship Id="rId6" Type="http://schemas.openxmlformats.org/officeDocument/2006/relationships/hyperlink" Target="https://agent.quantera.vn/installation" TargetMode="External"/><Relationship Id="rId5" Type="http://schemas.openxmlformats.org/officeDocument/2006/relationships/image" Target="../media/image73.sv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jpg"/></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5.svg"/></Relationships>
</file>

<file path=ppt/slides/_rels/slide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5.jp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46.jpg"/></Relationships>
</file>

<file path=ppt/slides/_rels/slide20.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46.jpg"/></Relationships>
</file>

<file path=ppt/slides/_rels/slide22.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46.jpg"/></Relationships>
</file>

<file path=ppt/slides/_rels/slide23.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91.sv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5.jp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25.xml.rels><?xml version="1.0" encoding="UTF-8" standalone="yes"?>
<Relationships xmlns="http://schemas.openxmlformats.org/package/2006/relationships"><Relationship Id="rId3" Type="http://schemas.openxmlformats.org/officeDocument/2006/relationships/image" Target="../media/image96.png"/><Relationship Id="rId7" Type="http://schemas.microsoft.com/office/2007/relationships/hdphoto" Target="../media/hdphoto1.wdp"/><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5.jp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svg"/><Relationship Id="rId7" Type="http://schemas.openxmlformats.org/officeDocument/2006/relationships/image" Target="../media/image105.sv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svg"/><Relationship Id="rId4" Type="http://schemas.openxmlformats.org/officeDocument/2006/relationships/image" Target="../media/image102.png"/><Relationship Id="rId9" Type="http://schemas.openxmlformats.org/officeDocument/2006/relationships/image" Target="../media/image107.svg"/></Relationships>
</file>

<file path=ppt/slides/_rels/slide28.xml.rels><?xml version="1.0" encoding="UTF-8" standalone="yes"?>
<Relationships xmlns="http://schemas.openxmlformats.org/package/2006/relationships"><Relationship Id="rId3" Type="http://schemas.openxmlformats.org/officeDocument/2006/relationships/image" Target="../media/image109.svg"/><Relationship Id="rId7" Type="http://schemas.openxmlformats.org/officeDocument/2006/relationships/image" Target="../media/image113.sv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svg"/><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A circle filled with tiny crosses">
            <a:extLst>
              <a:ext uri="{FF2B5EF4-FFF2-40B4-BE49-F238E27FC236}">
                <a16:creationId xmlns:a16="http://schemas.microsoft.com/office/drawing/2014/main" id="{38707848-5BF1-A358-5FB7-42F09CB2FA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64598" y="4011468"/>
            <a:ext cx="2832283" cy="2832283"/>
          </a:xfrm>
          <a:prstGeom prst="rect">
            <a:avLst/>
          </a:prstGeom>
        </p:spPr>
      </p:pic>
      <p:pic>
        <p:nvPicPr>
          <p:cNvPr id="5" name="Graphic 4" descr="A circle filled with tiny crosses">
            <a:extLst>
              <a:ext uri="{FF2B5EF4-FFF2-40B4-BE49-F238E27FC236}">
                <a16:creationId xmlns:a16="http://schemas.microsoft.com/office/drawing/2014/main" id="{ADC51B32-25EC-51C0-5969-1A829528B1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3149" y="2650886"/>
            <a:ext cx="2832283" cy="2832283"/>
          </a:xfrm>
          <a:prstGeom prst="rect">
            <a:avLst/>
          </a:prstGeom>
        </p:spPr>
      </p:pic>
      <p:pic>
        <p:nvPicPr>
          <p:cNvPr id="3" name="Graphic 2" descr="A circle filled with tiny crosses">
            <a:extLst>
              <a:ext uri="{FF2B5EF4-FFF2-40B4-BE49-F238E27FC236}">
                <a16:creationId xmlns:a16="http://schemas.microsoft.com/office/drawing/2014/main" id="{9C36CBF1-1D5D-6F85-DE16-9666ECFC1F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37551" y="-187557"/>
            <a:ext cx="5936226" cy="5936226"/>
          </a:xfrm>
          <a:prstGeom prst="rect">
            <a:avLst/>
          </a:prstGeom>
        </p:spPr>
      </p:pic>
      <p:sp>
        <p:nvSpPr>
          <p:cNvPr id="44" name="Parallelogram 43">
            <a:extLst>
              <a:ext uri="{FF2B5EF4-FFF2-40B4-BE49-F238E27FC236}">
                <a16:creationId xmlns:a16="http://schemas.microsoft.com/office/drawing/2014/main" id="{6C2FBB18-815E-DFF7-3A3B-679F7E9A0D07}"/>
              </a:ext>
            </a:extLst>
          </p:cNvPr>
          <p:cNvSpPr/>
          <p:nvPr/>
        </p:nvSpPr>
        <p:spPr>
          <a:xfrm>
            <a:off x="262993" y="5617432"/>
            <a:ext cx="8049733" cy="1128939"/>
          </a:xfrm>
          <a:prstGeom prst="parallelogram">
            <a:avLst/>
          </a:prstGeom>
          <a:solidFill>
            <a:srgbClr val="0386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Parallelogram 42">
            <a:extLst>
              <a:ext uri="{FF2B5EF4-FFF2-40B4-BE49-F238E27FC236}">
                <a16:creationId xmlns:a16="http://schemas.microsoft.com/office/drawing/2014/main" id="{ED076BEE-8A74-B42B-AD24-E7928FB8455C}"/>
              </a:ext>
            </a:extLst>
          </p:cNvPr>
          <p:cNvSpPr/>
          <p:nvPr/>
        </p:nvSpPr>
        <p:spPr>
          <a:xfrm>
            <a:off x="434090" y="5483170"/>
            <a:ext cx="7370618" cy="1128939"/>
          </a:xfrm>
          <a:prstGeom prst="parallelogram">
            <a:avLst/>
          </a:prstGeom>
          <a:solidFill>
            <a:schemeClr val="accent1">
              <a:lumMod val="20000"/>
              <a:lumOff val="80000"/>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3" name="Picture 22">
            <a:extLst>
              <a:ext uri="{FF2B5EF4-FFF2-40B4-BE49-F238E27FC236}">
                <a16:creationId xmlns:a16="http://schemas.microsoft.com/office/drawing/2014/main" id="{CCD63A39-E5F0-9FA0-7D8B-8094210A66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424879" y="0"/>
            <a:ext cx="5112859" cy="6858000"/>
          </a:xfrm>
          <a:prstGeom prst="parallelogram">
            <a:avLst/>
          </a:prstGeom>
        </p:spPr>
      </p:pic>
      <p:sp>
        <p:nvSpPr>
          <p:cNvPr id="4" name="Rectangle 3">
            <a:extLst>
              <a:ext uri="{FF2B5EF4-FFF2-40B4-BE49-F238E27FC236}">
                <a16:creationId xmlns:a16="http://schemas.microsoft.com/office/drawing/2014/main" id="{32FC1D84-D99D-7119-B896-193893C082E9}"/>
              </a:ext>
            </a:extLst>
          </p:cNvPr>
          <p:cNvSpPr/>
          <p:nvPr/>
        </p:nvSpPr>
        <p:spPr>
          <a:xfrm>
            <a:off x="6243696" y="0"/>
            <a:ext cx="5549776" cy="6880634"/>
          </a:xfrm>
          <a:custGeom>
            <a:avLst/>
            <a:gdLst>
              <a:gd name="csX0" fmla="*/ 0 w 3548959"/>
              <a:gd name="csY0" fmla="*/ 0 h 6858000"/>
              <a:gd name="csX1" fmla="*/ 3548959 w 3548959"/>
              <a:gd name="csY1" fmla="*/ 0 h 6858000"/>
              <a:gd name="csX2" fmla="*/ 3548959 w 3548959"/>
              <a:gd name="csY2" fmla="*/ 6858000 h 6858000"/>
              <a:gd name="csX3" fmla="*/ 0 w 3548959"/>
              <a:gd name="csY3" fmla="*/ 6858000 h 6858000"/>
              <a:gd name="csX4" fmla="*/ 0 w 3548959"/>
              <a:gd name="csY4" fmla="*/ 0 h 6858000"/>
              <a:gd name="csX0" fmla="*/ 0 w 3548959"/>
              <a:gd name="csY0" fmla="*/ 0 h 6858000"/>
              <a:gd name="csX1" fmla="*/ 3548959 w 3548959"/>
              <a:gd name="csY1" fmla="*/ 0 h 6858000"/>
              <a:gd name="csX2" fmla="*/ 3548959 w 3548959"/>
              <a:gd name="csY2" fmla="*/ 6858000 h 6858000"/>
              <a:gd name="csX3" fmla="*/ 1095470 w 3548959"/>
              <a:gd name="csY3" fmla="*/ 6853473 h 6858000"/>
              <a:gd name="csX4" fmla="*/ 0 w 3548959"/>
              <a:gd name="csY4" fmla="*/ 0 h 6858000"/>
              <a:gd name="csX0" fmla="*/ 0 w 4780230"/>
              <a:gd name="csY0" fmla="*/ 0 h 6880634"/>
              <a:gd name="csX1" fmla="*/ 3548959 w 4780230"/>
              <a:gd name="csY1" fmla="*/ 0 h 6880634"/>
              <a:gd name="csX2" fmla="*/ 4780230 w 4780230"/>
              <a:gd name="csY2" fmla="*/ 6880634 h 6880634"/>
              <a:gd name="csX3" fmla="*/ 1095470 w 4780230"/>
              <a:gd name="csY3" fmla="*/ 6853473 h 6880634"/>
              <a:gd name="csX4" fmla="*/ 0 w 4780230"/>
              <a:gd name="csY4" fmla="*/ 0 h 6880634"/>
            </a:gdLst>
            <a:ahLst/>
            <a:cxnLst>
              <a:cxn ang="0">
                <a:pos x="csX0" y="csY0"/>
              </a:cxn>
              <a:cxn ang="0">
                <a:pos x="csX1" y="csY1"/>
              </a:cxn>
              <a:cxn ang="0">
                <a:pos x="csX2" y="csY2"/>
              </a:cxn>
              <a:cxn ang="0">
                <a:pos x="csX3" y="csY3"/>
              </a:cxn>
              <a:cxn ang="0">
                <a:pos x="csX4" y="csY4"/>
              </a:cxn>
            </a:cxnLst>
            <a:rect l="l" t="t" r="r" b="b"/>
            <a:pathLst>
              <a:path w="4780230" h="6880634">
                <a:moveTo>
                  <a:pt x="0" y="0"/>
                </a:moveTo>
                <a:lnTo>
                  <a:pt x="3548959" y="0"/>
                </a:lnTo>
                <a:lnTo>
                  <a:pt x="4780230" y="6880634"/>
                </a:lnTo>
                <a:lnTo>
                  <a:pt x="1095470" y="6853473"/>
                </a:lnTo>
                <a:lnTo>
                  <a:pt x="0" y="0"/>
                </a:lnTo>
                <a:close/>
              </a:path>
            </a:pathLst>
          </a:custGeom>
          <a:gradFill flip="none" rotWithShape="1">
            <a:gsLst>
              <a:gs pos="0">
                <a:schemeClr val="accent1">
                  <a:lumMod val="20000"/>
                  <a:lumOff val="80000"/>
                  <a:alpha val="45000"/>
                </a:schemeClr>
              </a:gs>
              <a:gs pos="35000">
                <a:srgbClr val="049AD7">
                  <a:alpha val="85000"/>
                </a:srgbClr>
              </a:gs>
              <a:gs pos="60000">
                <a:srgbClr val="0386D7">
                  <a:alpha val="82000"/>
                </a:srgbClr>
              </a:gs>
              <a:gs pos="100000">
                <a:srgbClr val="148BF2">
                  <a:alpha val="76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Freeform: Shape 9">
            <a:extLst>
              <a:ext uri="{FF2B5EF4-FFF2-40B4-BE49-F238E27FC236}">
                <a16:creationId xmlns:a16="http://schemas.microsoft.com/office/drawing/2014/main" id="{D430152B-C485-5ACF-B64C-97D537C2BBAD}"/>
              </a:ext>
            </a:extLst>
          </p:cNvPr>
          <p:cNvSpPr/>
          <p:nvPr/>
        </p:nvSpPr>
        <p:spPr>
          <a:xfrm rot="10800000">
            <a:off x="10607246" y="278298"/>
            <a:ext cx="1375794" cy="2760816"/>
          </a:xfrm>
          <a:custGeom>
            <a:avLst/>
            <a:gdLst>
              <a:gd name="csX0" fmla="*/ 1375794 w 1375794"/>
              <a:gd name="csY0" fmla="*/ 0 h 2760816"/>
              <a:gd name="csX1" fmla="*/ 1375794 w 1375794"/>
              <a:gd name="csY1" fmla="*/ 2760816 h 2760816"/>
              <a:gd name="csX2" fmla="*/ 1239489 w 1375794"/>
              <a:gd name="csY2" fmla="*/ 2753933 h 2760816"/>
              <a:gd name="csX3" fmla="*/ 0 w 1375794"/>
              <a:gd name="csY3" fmla="*/ 1380408 h 2760816"/>
              <a:gd name="csX4" fmla="*/ 1239489 w 1375794"/>
              <a:gd name="csY4" fmla="*/ 6883 h 2760816"/>
            </a:gdLst>
            <a:ahLst/>
            <a:cxnLst>
              <a:cxn ang="0">
                <a:pos x="csX0" y="csY0"/>
              </a:cxn>
              <a:cxn ang="0">
                <a:pos x="csX1" y="csY1"/>
              </a:cxn>
              <a:cxn ang="0">
                <a:pos x="csX2" y="csY2"/>
              </a:cxn>
              <a:cxn ang="0">
                <a:pos x="csX3" y="csY3"/>
              </a:cxn>
              <a:cxn ang="0">
                <a:pos x="csX4" y="csY4"/>
              </a:cxn>
            </a:cxnLst>
            <a:rect l="l" t="t" r="r" b="b"/>
            <a:pathLst>
              <a:path w="1375794" h="2760816">
                <a:moveTo>
                  <a:pt x="1375794" y="0"/>
                </a:moveTo>
                <a:lnTo>
                  <a:pt x="1375794" y="2760816"/>
                </a:lnTo>
                <a:lnTo>
                  <a:pt x="1239489" y="2753933"/>
                </a:lnTo>
                <a:cubicBezTo>
                  <a:pt x="543286" y="2683230"/>
                  <a:pt x="0" y="2095265"/>
                  <a:pt x="0" y="1380408"/>
                </a:cubicBezTo>
                <a:cubicBezTo>
                  <a:pt x="0" y="665551"/>
                  <a:pt x="543286" y="77586"/>
                  <a:pt x="1239489" y="6883"/>
                </a:cubicBezTo>
                <a:close/>
              </a:path>
            </a:pathLst>
          </a:custGeom>
          <a:ln w="76200">
            <a:solidFill>
              <a:srgbClr val="148BF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3" name="Freeform: Shape 12">
            <a:extLst>
              <a:ext uri="{FF2B5EF4-FFF2-40B4-BE49-F238E27FC236}">
                <a16:creationId xmlns:a16="http://schemas.microsoft.com/office/drawing/2014/main" id="{2D311121-B972-42C5-1F0B-47E1A52F6951}"/>
              </a:ext>
            </a:extLst>
          </p:cNvPr>
          <p:cNvSpPr/>
          <p:nvPr/>
        </p:nvSpPr>
        <p:spPr>
          <a:xfrm>
            <a:off x="9231452" y="278298"/>
            <a:ext cx="1375794" cy="2760816"/>
          </a:xfrm>
          <a:custGeom>
            <a:avLst/>
            <a:gdLst>
              <a:gd name="csX0" fmla="*/ 1375794 w 1375794"/>
              <a:gd name="csY0" fmla="*/ 0 h 2760816"/>
              <a:gd name="csX1" fmla="*/ 1375794 w 1375794"/>
              <a:gd name="csY1" fmla="*/ 2760816 h 2760816"/>
              <a:gd name="csX2" fmla="*/ 1239489 w 1375794"/>
              <a:gd name="csY2" fmla="*/ 2753933 h 2760816"/>
              <a:gd name="csX3" fmla="*/ 0 w 1375794"/>
              <a:gd name="csY3" fmla="*/ 1380408 h 2760816"/>
              <a:gd name="csX4" fmla="*/ 1239489 w 1375794"/>
              <a:gd name="csY4" fmla="*/ 6883 h 2760816"/>
            </a:gdLst>
            <a:ahLst/>
            <a:cxnLst>
              <a:cxn ang="0">
                <a:pos x="csX0" y="csY0"/>
              </a:cxn>
              <a:cxn ang="0">
                <a:pos x="csX1" y="csY1"/>
              </a:cxn>
              <a:cxn ang="0">
                <a:pos x="csX2" y="csY2"/>
              </a:cxn>
              <a:cxn ang="0">
                <a:pos x="csX3" y="csY3"/>
              </a:cxn>
              <a:cxn ang="0">
                <a:pos x="csX4" y="csY4"/>
              </a:cxn>
            </a:cxnLst>
            <a:rect l="l" t="t" r="r" b="b"/>
            <a:pathLst>
              <a:path w="1375794" h="2760816">
                <a:moveTo>
                  <a:pt x="1375794" y="0"/>
                </a:moveTo>
                <a:lnTo>
                  <a:pt x="1375794" y="2760816"/>
                </a:lnTo>
                <a:lnTo>
                  <a:pt x="1239489" y="2753933"/>
                </a:lnTo>
                <a:cubicBezTo>
                  <a:pt x="543286" y="2683230"/>
                  <a:pt x="0" y="2095265"/>
                  <a:pt x="0" y="1380408"/>
                </a:cubicBezTo>
                <a:cubicBezTo>
                  <a:pt x="0" y="665551"/>
                  <a:pt x="543286" y="77586"/>
                  <a:pt x="1239489" y="6883"/>
                </a:cubicBezTo>
                <a:close/>
              </a:path>
            </a:pathLst>
          </a:custGeom>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4" name="Oval 13">
            <a:extLst>
              <a:ext uri="{FF2B5EF4-FFF2-40B4-BE49-F238E27FC236}">
                <a16:creationId xmlns:a16="http://schemas.microsoft.com/office/drawing/2014/main" id="{B9E889D7-1F26-4530-A281-979E7DDFC765}"/>
              </a:ext>
            </a:extLst>
          </p:cNvPr>
          <p:cNvSpPr/>
          <p:nvPr/>
        </p:nvSpPr>
        <p:spPr>
          <a:xfrm>
            <a:off x="9253949" y="303396"/>
            <a:ext cx="2710619" cy="2710619"/>
          </a:xfrm>
          <a:prstGeom prst="ellipse">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Freeform: Shape 16">
            <a:extLst>
              <a:ext uri="{FF2B5EF4-FFF2-40B4-BE49-F238E27FC236}">
                <a16:creationId xmlns:a16="http://schemas.microsoft.com/office/drawing/2014/main" id="{C78F0BD4-040B-727F-34F1-A6E03EF2FF11}"/>
              </a:ext>
            </a:extLst>
          </p:cNvPr>
          <p:cNvSpPr/>
          <p:nvPr/>
        </p:nvSpPr>
        <p:spPr>
          <a:xfrm>
            <a:off x="9304494" y="351584"/>
            <a:ext cx="1302752" cy="2614242"/>
          </a:xfrm>
          <a:custGeom>
            <a:avLst/>
            <a:gdLst>
              <a:gd name="csX0" fmla="*/ 1375794 w 1375794"/>
              <a:gd name="csY0" fmla="*/ 0 h 2760816"/>
              <a:gd name="csX1" fmla="*/ 1375794 w 1375794"/>
              <a:gd name="csY1" fmla="*/ 169561 h 2760816"/>
              <a:gd name="csX2" fmla="*/ 1256232 w 1375794"/>
              <a:gd name="csY2" fmla="*/ 175599 h 2760816"/>
              <a:gd name="csX3" fmla="*/ 168994 w 1375794"/>
              <a:gd name="csY3" fmla="*/ 1380408 h 2760816"/>
              <a:gd name="csX4" fmla="*/ 1256232 w 1375794"/>
              <a:gd name="csY4" fmla="*/ 2585218 h 2760816"/>
              <a:gd name="csX5" fmla="*/ 1375794 w 1375794"/>
              <a:gd name="csY5" fmla="*/ 2591255 h 2760816"/>
              <a:gd name="csX6" fmla="*/ 1375794 w 1375794"/>
              <a:gd name="csY6" fmla="*/ 2760816 h 2760816"/>
              <a:gd name="csX7" fmla="*/ 1239489 w 1375794"/>
              <a:gd name="csY7" fmla="*/ 2753933 h 2760816"/>
              <a:gd name="csX8" fmla="*/ 0 w 1375794"/>
              <a:gd name="csY8" fmla="*/ 1380408 h 2760816"/>
              <a:gd name="csX9" fmla="*/ 1239489 w 1375794"/>
              <a:gd name="csY9" fmla="*/ 6883 h 2760816"/>
              <a:gd name="csX10" fmla="*/ 1375794 w 1375794"/>
              <a:gd name="csY10" fmla="*/ 0 h 2760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75794" h="2760816">
                <a:moveTo>
                  <a:pt x="1375794" y="0"/>
                </a:moveTo>
                <a:lnTo>
                  <a:pt x="1375794" y="169561"/>
                </a:lnTo>
                <a:lnTo>
                  <a:pt x="1256232" y="175599"/>
                </a:lnTo>
                <a:cubicBezTo>
                  <a:pt x="645546" y="237617"/>
                  <a:pt x="168994" y="753360"/>
                  <a:pt x="168994" y="1380408"/>
                </a:cubicBezTo>
                <a:cubicBezTo>
                  <a:pt x="168994" y="2007456"/>
                  <a:pt x="645546" y="2523199"/>
                  <a:pt x="1256232" y="2585218"/>
                </a:cubicBezTo>
                <a:lnTo>
                  <a:pt x="1375794" y="2591255"/>
                </a:lnTo>
                <a:lnTo>
                  <a:pt x="1375794" y="2760816"/>
                </a:lnTo>
                <a:lnTo>
                  <a:pt x="1239489" y="2753933"/>
                </a:lnTo>
                <a:cubicBezTo>
                  <a:pt x="543286" y="2683230"/>
                  <a:pt x="0" y="2095265"/>
                  <a:pt x="0" y="1380408"/>
                </a:cubicBezTo>
                <a:cubicBezTo>
                  <a:pt x="0" y="665551"/>
                  <a:pt x="543286" y="77586"/>
                  <a:pt x="1239489" y="6883"/>
                </a:cubicBezTo>
                <a:lnTo>
                  <a:pt x="1375794" y="0"/>
                </a:lnTo>
                <a:close/>
              </a:path>
            </a:pathLst>
          </a:custGeom>
          <a:solidFill>
            <a:srgbClr val="049AD7"/>
          </a:solidFill>
          <a:ln w="762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sp>
        <p:nvSpPr>
          <p:cNvPr id="18" name="Freeform: Shape 17">
            <a:extLst>
              <a:ext uri="{FF2B5EF4-FFF2-40B4-BE49-F238E27FC236}">
                <a16:creationId xmlns:a16="http://schemas.microsoft.com/office/drawing/2014/main" id="{B617EA9E-4147-6D61-CA8F-830E3F1792F8}"/>
              </a:ext>
            </a:extLst>
          </p:cNvPr>
          <p:cNvSpPr/>
          <p:nvPr/>
        </p:nvSpPr>
        <p:spPr>
          <a:xfrm rot="10800000">
            <a:off x="8130788" y="3213145"/>
            <a:ext cx="1641130" cy="3293270"/>
          </a:xfrm>
          <a:custGeom>
            <a:avLst/>
            <a:gdLst>
              <a:gd name="csX0" fmla="*/ 1375794 w 1375794"/>
              <a:gd name="csY0" fmla="*/ 0 h 2760816"/>
              <a:gd name="csX1" fmla="*/ 1375794 w 1375794"/>
              <a:gd name="csY1" fmla="*/ 2760816 h 2760816"/>
              <a:gd name="csX2" fmla="*/ 1239489 w 1375794"/>
              <a:gd name="csY2" fmla="*/ 2753933 h 2760816"/>
              <a:gd name="csX3" fmla="*/ 0 w 1375794"/>
              <a:gd name="csY3" fmla="*/ 1380408 h 2760816"/>
              <a:gd name="csX4" fmla="*/ 1239489 w 1375794"/>
              <a:gd name="csY4" fmla="*/ 6883 h 2760816"/>
            </a:gdLst>
            <a:ahLst/>
            <a:cxnLst>
              <a:cxn ang="0">
                <a:pos x="csX0" y="csY0"/>
              </a:cxn>
              <a:cxn ang="0">
                <a:pos x="csX1" y="csY1"/>
              </a:cxn>
              <a:cxn ang="0">
                <a:pos x="csX2" y="csY2"/>
              </a:cxn>
              <a:cxn ang="0">
                <a:pos x="csX3" y="csY3"/>
              </a:cxn>
              <a:cxn ang="0">
                <a:pos x="csX4" y="csY4"/>
              </a:cxn>
            </a:cxnLst>
            <a:rect l="l" t="t" r="r" b="b"/>
            <a:pathLst>
              <a:path w="1375794" h="2760816">
                <a:moveTo>
                  <a:pt x="1375794" y="0"/>
                </a:moveTo>
                <a:lnTo>
                  <a:pt x="1375794" y="2760816"/>
                </a:lnTo>
                <a:lnTo>
                  <a:pt x="1239489" y="2753933"/>
                </a:lnTo>
                <a:cubicBezTo>
                  <a:pt x="543286" y="2683230"/>
                  <a:pt x="0" y="2095265"/>
                  <a:pt x="0" y="1380408"/>
                </a:cubicBezTo>
                <a:cubicBezTo>
                  <a:pt x="0" y="665551"/>
                  <a:pt x="543286" y="77586"/>
                  <a:pt x="1239489" y="6883"/>
                </a:cubicBezTo>
                <a:close/>
              </a:path>
            </a:pathLst>
          </a:custGeom>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9" name="Freeform: Shape 18">
            <a:extLst>
              <a:ext uri="{FF2B5EF4-FFF2-40B4-BE49-F238E27FC236}">
                <a16:creationId xmlns:a16="http://schemas.microsoft.com/office/drawing/2014/main" id="{4054F9CD-70AC-C204-C277-D32884454FFA}"/>
              </a:ext>
            </a:extLst>
          </p:cNvPr>
          <p:cNvSpPr/>
          <p:nvPr/>
        </p:nvSpPr>
        <p:spPr>
          <a:xfrm>
            <a:off x="6424879" y="3213148"/>
            <a:ext cx="1641130" cy="3293268"/>
          </a:xfrm>
          <a:custGeom>
            <a:avLst/>
            <a:gdLst>
              <a:gd name="csX0" fmla="*/ 1375794 w 1375794"/>
              <a:gd name="csY0" fmla="*/ 0 h 2760816"/>
              <a:gd name="csX1" fmla="*/ 1375794 w 1375794"/>
              <a:gd name="csY1" fmla="*/ 2760816 h 2760816"/>
              <a:gd name="csX2" fmla="*/ 1239489 w 1375794"/>
              <a:gd name="csY2" fmla="*/ 2753933 h 2760816"/>
              <a:gd name="csX3" fmla="*/ 0 w 1375794"/>
              <a:gd name="csY3" fmla="*/ 1380408 h 2760816"/>
              <a:gd name="csX4" fmla="*/ 1239489 w 1375794"/>
              <a:gd name="csY4" fmla="*/ 6883 h 2760816"/>
            </a:gdLst>
            <a:ahLst/>
            <a:cxnLst>
              <a:cxn ang="0">
                <a:pos x="csX0" y="csY0"/>
              </a:cxn>
              <a:cxn ang="0">
                <a:pos x="csX1" y="csY1"/>
              </a:cxn>
              <a:cxn ang="0">
                <a:pos x="csX2" y="csY2"/>
              </a:cxn>
              <a:cxn ang="0">
                <a:pos x="csX3" y="csY3"/>
              </a:cxn>
              <a:cxn ang="0">
                <a:pos x="csX4" y="csY4"/>
              </a:cxn>
            </a:cxnLst>
            <a:rect l="l" t="t" r="r" b="b"/>
            <a:pathLst>
              <a:path w="1375794" h="2760816">
                <a:moveTo>
                  <a:pt x="1375794" y="0"/>
                </a:moveTo>
                <a:lnTo>
                  <a:pt x="1375794" y="2760816"/>
                </a:lnTo>
                <a:lnTo>
                  <a:pt x="1239489" y="2753933"/>
                </a:lnTo>
                <a:cubicBezTo>
                  <a:pt x="543286" y="2683230"/>
                  <a:pt x="0" y="2095265"/>
                  <a:pt x="0" y="1380408"/>
                </a:cubicBezTo>
                <a:cubicBezTo>
                  <a:pt x="0" y="665551"/>
                  <a:pt x="543286" y="77586"/>
                  <a:pt x="1239489" y="6883"/>
                </a:cubicBezTo>
                <a:close/>
              </a:path>
            </a:pathLst>
          </a:custGeom>
          <a:ln w="76200">
            <a:solidFill>
              <a:srgbClr val="148BF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0" name="Oval 19">
            <a:extLst>
              <a:ext uri="{FF2B5EF4-FFF2-40B4-BE49-F238E27FC236}">
                <a16:creationId xmlns:a16="http://schemas.microsoft.com/office/drawing/2014/main" id="{8E41B6AF-5DE4-A486-D33C-67628BC7E3C2}"/>
              </a:ext>
            </a:extLst>
          </p:cNvPr>
          <p:cNvSpPr/>
          <p:nvPr/>
        </p:nvSpPr>
        <p:spPr>
          <a:xfrm>
            <a:off x="6467311" y="3238585"/>
            <a:ext cx="3242389" cy="3242389"/>
          </a:xfrm>
          <a:prstGeom prst="ellipse">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Freeform: Shape 20">
            <a:extLst>
              <a:ext uri="{FF2B5EF4-FFF2-40B4-BE49-F238E27FC236}">
                <a16:creationId xmlns:a16="http://schemas.microsoft.com/office/drawing/2014/main" id="{FF0E1705-9A4C-6E2A-A9C9-2C2C9B761563}"/>
              </a:ext>
            </a:extLst>
          </p:cNvPr>
          <p:cNvSpPr/>
          <p:nvPr/>
        </p:nvSpPr>
        <p:spPr>
          <a:xfrm rot="10800000">
            <a:off x="8160982" y="3328754"/>
            <a:ext cx="1530414" cy="3071093"/>
          </a:xfrm>
          <a:custGeom>
            <a:avLst/>
            <a:gdLst>
              <a:gd name="csX0" fmla="*/ 1375794 w 1375794"/>
              <a:gd name="csY0" fmla="*/ 0 h 2760816"/>
              <a:gd name="csX1" fmla="*/ 1375794 w 1375794"/>
              <a:gd name="csY1" fmla="*/ 169561 h 2760816"/>
              <a:gd name="csX2" fmla="*/ 1256232 w 1375794"/>
              <a:gd name="csY2" fmla="*/ 175599 h 2760816"/>
              <a:gd name="csX3" fmla="*/ 168994 w 1375794"/>
              <a:gd name="csY3" fmla="*/ 1380408 h 2760816"/>
              <a:gd name="csX4" fmla="*/ 1256232 w 1375794"/>
              <a:gd name="csY4" fmla="*/ 2585218 h 2760816"/>
              <a:gd name="csX5" fmla="*/ 1375794 w 1375794"/>
              <a:gd name="csY5" fmla="*/ 2591255 h 2760816"/>
              <a:gd name="csX6" fmla="*/ 1375794 w 1375794"/>
              <a:gd name="csY6" fmla="*/ 2760816 h 2760816"/>
              <a:gd name="csX7" fmla="*/ 1239489 w 1375794"/>
              <a:gd name="csY7" fmla="*/ 2753933 h 2760816"/>
              <a:gd name="csX8" fmla="*/ 0 w 1375794"/>
              <a:gd name="csY8" fmla="*/ 1380408 h 2760816"/>
              <a:gd name="csX9" fmla="*/ 1239489 w 1375794"/>
              <a:gd name="csY9" fmla="*/ 6883 h 2760816"/>
              <a:gd name="csX10" fmla="*/ 1375794 w 1375794"/>
              <a:gd name="csY10" fmla="*/ 0 h 2760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75794" h="2760816">
                <a:moveTo>
                  <a:pt x="1375794" y="0"/>
                </a:moveTo>
                <a:lnTo>
                  <a:pt x="1375794" y="169561"/>
                </a:lnTo>
                <a:lnTo>
                  <a:pt x="1256232" y="175599"/>
                </a:lnTo>
                <a:cubicBezTo>
                  <a:pt x="645546" y="237617"/>
                  <a:pt x="168994" y="753360"/>
                  <a:pt x="168994" y="1380408"/>
                </a:cubicBezTo>
                <a:cubicBezTo>
                  <a:pt x="168994" y="2007456"/>
                  <a:pt x="645546" y="2523199"/>
                  <a:pt x="1256232" y="2585218"/>
                </a:cubicBezTo>
                <a:lnTo>
                  <a:pt x="1375794" y="2591255"/>
                </a:lnTo>
                <a:lnTo>
                  <a:pt x="1375794" y="2760816"/>
                </a:lnTo>
                <a:lnTo>
                  <a:pt x="1239489" y="2753933"/>
                </a:lnTo>
                <a:cubicBezTo>
                  <a:pt x="543286" y="2683230"/>
                  <a:pt x="0" y="2095265"/>
                  <a:pt x="0" y="1380408"/>
                </a:cubicBezTo>
                <a:cubicBezTo>
                  <a:pt x="0" y="665551"/>
                  <a:pt x="543286" y="77586"/>
                  <a:pt x="1239489" y="6883"/>
                </a:cubicBezTo>
                <a:lnTo>
                  <a:pt x="1375794" y="0"/>
                </a:lnTo>
                <a:close/>
              </a:path>
            </a:pathLst>
          </a:custGeom>
          <a:solidFill>
            <a:srgbClr val="0470DD"/>
          </a:solidFill>
          <a:ln w="762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dirty="0"/>
          </a:p>
        </p:txBody>
      </p:sp>
      <p:sp>
        <p:nvSpPr>
          <p:cNvPr id="27" name="TextBox 26">
            <a:extLst>
              <a:ext uri="{FF2B5EF4-FFF2-40B4-BE49-F238E27FC236}">
                <a16:creationId xmlns:a16="http://schemas.microsoft.com/office/drawing/2014/main" id="{E56735FD-BBE8-7720-CA3B-3DF4F37E6AF9}"/>
              </a:ext>
            </a:extLst>
          </p:cNvPr>
          <p:cNvSpPr txBox="1"/>
          <p:nvPr/>
        </p:nvSpPr>
        <p:spPr>
          <a:xfrm>
            <a:off x="282425" y="2117229"/>
            <a:ext cx="9408971" cy="1015663"/>
          </a:xfrm>
          <a:prstGeom prst="rect">
            <a:avLst/>
          </a:prstGeom>
          <a:noFill/>
        </p:spPr>
        <p:txBody>
          <a:bodyPr wrap="square" rtlCol="0">
            <a:spAutoFit/>
          </a:bodyPr>
          <a:lstStyle/>
          <a:p>
            <a:r>
              <a:rPr lang="en-US" sz="6000" b="1" dirty="0" err="1">
                <a:solidFill>
                  <a:schemeClr val="bg2">
                    <a:lumMod val="25000"/>
                  </a:schemeClr>
                </a:solidFill>
                <a:latin typeface="Montserrat" panose="00000500000000000000" pitchFamily="50" charset="0"/>
              </a:rPr>
              <a:t>GOPAPERLESS</a:t>
            </a:r>
            <a:r>
              <a:rPr lang="en-US" sz="6000" b="1" dirty="0">
                <a:solidFill>
                  <a:schemeClr val="bg2">
                    <a:lumMod val="25000"/>
                  </a:schemeClr>
                </a:solidFill>
                <a:latin typeface="Montserrat" panose="00000500000000000000" pitchFamily="50" charset="0"/>
              </a:rPr>
              <a:t> AGENT</a:t>
            </a:r>
            <a:endParaRPr lang="vi-VN" sz="6000" b="1" dirty="0">
              <a:solidFill>
                <a:schemeClr val="bg2">
                  <a:lumMod val="25000"/>
                </a:schemeClr>
              </a:solidFill>
              <a:latin typeface="Montserrat" panose="00000500000000000000" pitchFamily="50" charset="0"/>
            </a:endParaRPr>
          </a:p>
        </p:txBody>
      </p:sp>
      <p:grpSp>
        <p:nvGrpSpPr>
          <p:cNvPr id="45" name="Group 44">
            <a:extLst>
              <a:ext uri="{FF2B5EF4-FFF2-40B4-BE49-F238E27FC236}">
                <a16:creationId xmlns:a16="http://schemas.microsoft.com/office/drawing/2014/main" id="{50020D91-84DF-84E7-0E42-C205196479FE}"/>
              </a:ext>
            </a:extLst>
          </p:cNvPr>
          <p:cNvGrpSpPr/>
          <p:nvPr/>
        </p:nvGrpSpPr>
        <p:grpSpPr>
          <a:xfrm>
            <a:off x="282425" y="988291"/>
            <a:ext cx="4695975" cy="1128938"/>
            <a:chOff x="282425" y="988291"/>
            <a:chExt cx="4695975" cy="1128938"/>
          </a:xfrm>
        </p:grpSpPr>
        <p:sp>
          <p:nvSpPr>
            <p:cNvPr id="26" name="TextBox 25">
              <a:extLst>
                <a:ext uri="{FF2B5EF4-FFF2-40B4-BE49-F238E27FC236}">
                  <a16:creationId xmlns:a16="http://schemas.microsoft.com/office/drawing/2014/main" id="{EE65105B-8F27-9505-BEF3-AF059B01FB74}"/>
                </a:ext>
              </a:extLst>
            </p:cNvPr>
            <p:cNvSpPr txBox="1"/>
            <p:nvPr/>
          </p:nvSpPr>
          <p:spPr>
            <a:xfrm>
              <a:off x="1354607" y="1198817"/>
              <a:ext cx="3623793" cy="707886"/>
            </a:xfrm>
            <a:prstGeom prst="rect">
              <a:avLst/>
            </a:prstGeom>
            <a:noFill/>
          </p:spPr>
          <p:txBody>
            <a:bodyPr wrap="square" rtlCol="0">
              <a:spAutoFit/>
            </a:bodyPr>
            <a:lstStyle/>
            <a:p>
              <a:r>
                <a:rPr lang="en-US" sz="4000" dirty="0">
                  <a:solidFill>
                    <a:srgbClr val="0470DD"/>
                  </a:solidFill>
                </a:rPr>
                <a:t>TỔNG QUAN</a:t>
              </a:r>
              <a:endParaRPr lang="vi-VN" sz="4000" dirty="0">
                <a:solidFill>
                  <a:srgbClr val="0470DD"/>
                </a:solidFill>
              </a:endParaRPr>
            </a:p>
          </p:txBody>
        </p:sp>
        <p:pic>
          <p:nvPicPr>
            <p:cNvPr id="32" name="Picture 31">
              <a:extLst>
                <a:ext uri="{FF2B5EF4-FFF2-40B4-BE49-F238E27FC236}">
                  <a16:creationId xmlns:a16="http://schemas.microsoft.com/office/drawing/2014/main" id="{1C973D60-5A30-B95D-86A6-4404BEB7B1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425" y="988291"/>
              <a:ext cx="1128938" cy="1128938"/>
            </a:xfrm>
            <a:prstGeom prst="rect">
              <a:avLst/>
            </a:prstGeom>
          </p:spPr>
        </p:pic>
      </p:grpSp>
      <p:grpSp>
        <p:nvGrpSpPr>
          <p:cNvPr id="2" name="Group 1">
            <a:extLst>
              <a:ext uri="{FF2B5EF4-FFF2-40B4-BE49-F238E27FC236}">
                <a16:creationId xmlns:a16="http://schemas.microsoft.com/office/drawing/2014/main" id="{F7300253-2111-3532-47D8-881A54D3D300}"/>
              </a:ext>
            </a:extLst>
          </p:cNvPr>
          <p:cNvGrpSpPr/>
          <p:nvPr/>
        </p:nvGrpSpPr>
        <p:grpSpPr>
          <a:xfrm>
            <a:off x="434090" y="3725109"/>
            <a:ext cx="5877233" cy="572719"/>
            <a:chOff x="434090" y="3725109"/>
            <a:chExt cx="5877233" cy="572719"/>
          </a:xfrm>
        </p:grpSpPr>
        <p:sp>
          <p:nvSpPr>
            <p:cNvPr id="28" name="Rectangle: Rounded Corners 27">
              <a:extLst>
                <a:ext uri="{FF2B5EF4-FFF2-40B4-BE49-F238E27FC236}">
                  <a16:creationId xmlns:a16="http://schemas.microsoft.com/office/drawing/2014/main" id="{DCF4F8CC-2F9B-EDCC-F4DA-3F10AFBDB0EF}"/>
                </a:ext>
              </a:extLst>
            </p:cNvPr>
            <p:cNvSpPr/>
            <p:nvPr/>
          </p:nvSpPr>
          <p:spPr>
            <a:xfrm>
              <a:off x="434090" y="3725109"/>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TextBox 32">
              <a:extLst>
                <a:ext uri="{FF2B5EF4-FFF2-40B4-BE49-F238E27FC236}">
                  <a16:creationId xmlns:a16="http://schemas.microsoft.com/office/drawing/2014/main" id="{7B1222CC-C9EB-6BF6-7BAB-E0C207615EFC}"/>
                </a:ext>
              </a:extLst>
            </p:cNvPr>
            <p:cNvSpPr txBox="1"/>
            <p:nvPr/>
          </p:nvSpPr>
          <p:spPr>
            <a:xfrm>
              <a:off x="654262" y="3826802"/>
              <a:ext cx="5657061" cy="400110"/>
            </a:xfrm>
            <a:prstGeom prst="rect">
              <a:avLst/>
            </a:prstGeom>
            <a:noFill/>
          </p:spPr>
          <p:txBody>
            <a:bodyPr wrap="none" rtlCol="0">
              <a:spAutoFit/>
            </a:bodyPr>
            <a:lstStyle/>
            <a:p>
              <a:r>
                <a:rPr lang="en-US" sz="2000" dirty="0"/>
                <a:t>NỀN TẢNG KÝ SỐ THÔNG MINH DỰA TRÊN </a:t>
              </a:r>
              <a:r>
                <a:rPr lang="en-US" sz="2000" dirty="0" err="1"/>
                <a:t>VNeID</a:t>
              </a:r>
              <a:endParaRPr lang="vi-VN" sz="2000" dirty="0"/>
            </a:p>
          </p:txBody>
        </p:sp>
      </p:grpSp>
      <p:grpSp>
        <p:nvGrpSpPr>
          <p:cNvPr id="34" name="Group 33">
            <a:extLst>
              <a:ext uri="{FF2B5EF4-FFF2-40B4-BE49-F238E27FC236}">
                <a16:creationId xmlns:a16="http://schemas.microsoft.com/office/drawing/2014/main" id="{73FA2F3B-734F-4D2B-41B3-4245E4CB3804}"/>
              </a:ext>
            </a:extLst>
          </p:cNvPr>
          <p:cNvGrpSpPr/>
          <p:nvPr/>
        </p:nvGrpSpPr>
        <p:grpSpPr>
          <a:xfrm>
            <a:off x="1319048" y="6155175"/>
            <a:ext cx="1773282" cy="387221"/>
            <a:chOff x="3596931" y="6125409"/>
            <a:chExt cx="1773282" cy="387221"/>
          </a:xfrm>
        </p:grpSpPr>
        <p:pic>
          <p:nvPicPr>
            <p:cNvPr id="35" name="Graphic 34" descr="Telephone outline">
              <a:extLst>
                <a:ext uri="{FF2B5EF4-FFF2-40B4-BE49-F238E27FC236}">
                  <a16:creationId xmlns:a16="http://schemas.microsoft.com/office/drawing/2014/main" id="{E441C98B-39A6-6024-A96C-19725AF00B9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96931" y="6125409"/>
              <a:ext cx="387221" cy="387221"/>
            </a:xfrm>
            <a:prstGeom prst="rect">
              <a:avLst/>
            </a:prstGeom>
          </p:spPr>
        </p:pic>
        <p:sp>
          <p:nvSpPr>
            <p:cNvPr id="36" name="TextBox 35">
              <a:extLst>
                <a:ext uri="{FF2B5EF4-FFF2-40B4-BE49-F238E27FC236}">
                  <a16:creationId xmlns:a16="http://schemas.microsoft.com/office/drawing/2014/main" id="{A5BA60CC-5265-DDAF-716F-F6782B790DF1}"/>
                </a:ext>
              </a:extLst>
            </p:cNvPr>
            <p:cNvSpPr txBox="1"/>
            <p:nvPr/>
          </p:nvSpPr>
          <p:spPr>
            <a:xfrm>
              <a:off x="4001271" y="6193969"/>
              <a:ext cx="1368942" cy="276999"/>
            </a:xfrm>
            <a:prstGeom prst="rect">
              <a:avLst/>
            </a:prstGeom>
            <a:noFill/>
          </p:spPr>
          <p:txBody>
            <a:bodyPr wrap="square" rtlCol="0">
              <a:spAutoFit/>
            </a:bodyPr>
            <a:lstStyle/>
            <a:p>
              <a:r>
                <a:rPr lang="en-US" sz="1200" dirty="0">
                  <a:solidFill>
                    <a:srgbClr val="0470DD"/>
                  </a:solidFill>
                  <a:latin typeface="Roboto" panose="02000000000000000000" pitchFamily="2" charset="0"/>
                  <a:ea typeface="Roboto" panose="02000000000000000000" pitchFamily="2" charset="0"/>
                </a:rPr>
                <a:t>028 3622 </a:t>
              </a:r>
              <a:r>
                <a:rPr lang="en-US" sz="1200" dirty="0">
                  <a:solidFill>
                    <a:srgbClr val="0470DD"/>
                  </a:solidFill>
                  <a:latin typeface="Roboto" pitchFamily="2" charset="0"/>
                  <a:ea typeface="Roboto" pitchFamily="2" charset="0"/>
                  <a:cs typeface="Roboto" pitchFamily="2" charset="0"/>
                </a:rPr>
                <a:t>2982</a:t>
              </a:r>
            </a:p>
          </p:txBody>
        </p:sp>
      </p:grpSp>
      <p:grpSp>
        <p:nvGrpSpPr>
          <p:cNvPr id="37" name="Group 36">
            <a:extLst>
              <a:ext uri="{FF2B5EF4-FFF2-40B4-BE49-F238E27FC236}">
                <a16:creationId xmlns:a16="http://schemas.microsoft.com/office/drawing/2014/main" id="{BB78527E-5F85-8117-9089-0A65FFA49339}"/>
              </a:ext>
            </a:extLst>
          </p:cNvPr>
          <p:cNvGrpSpPr/>
          <p:nvPr/>
        </p:nvGrpSpPr>
        <p:grpSpPr>
          <a:xfrm>
            <a:off x="3214408" y="6155175"/>
            <a:ext cx="2098776" cy="387221"/>
            <a:chOff x="6304369" y="6302172"/>
            <a:chExt cx="2098776" cy="387221"/>
          </a:xfrm>
        </p:grpSpPr>
        <p:pic>
          <p:nvPicPr>
            <p:cNvPr id="38" name="Graphic 37" descr="Internet outline">
              <a:extLst>
                <a:ext uri="{FF2B5EF4-FFF2-40B4-BE49-F238E27FC236}">
                  <a16:creationId xmlns:a16="http://schemas.microsoft.com/office/drawing/2014/main" id="{6F59D6DE-C5F8-4ECB-49FB-A0FE7F6C1C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04369" y="6302172"/>
              <a:ext cx="387221" cy="387221"/>
            </a:xfrm>
            <a:prstGeom prst="rect">
              <a:avLst/>
            </a:prstGeom>
          </p:spPr>
        </p:pic>
        <p:sp>
          <p:nvSpPr>
            <p:cNvPr id="39" name="TextBox 38">
              <a:extLst>
                <a:ext uri="{FF2B5EF4-FFF2-40B4-BE49-F238E27FC236}">
                  <a16:creationId xmlns:a16="http://schemas.microsoft.com/office/drawing/2014/main" id="{DC4670E3-DEA6-83E9-441A-FB6D24FFB0D7}"/>
                </a:ext>
              </a:extLst>
            </p:cNvPr>
            <p:cNvSpPr txBox="1"/>
            <p:nvPr/>
          </p:nvSpPr>
          <p:spPr>
            <a:xfrm>
              <a:off x="6789562" y="6342810"/>
              <a:ext cx="1613583" cy="288733"/>
            </a:xfrm>
            <a:prstGeom prst="rect">
              <a:avLst/>
            </a:prstGeom>
            <a:noFill/>
          </p:spPr>
          <p:txBody>
            <a:bodyPr wrap="square" rtlCol="0">
              <a:spAutoFit/>
            </a:bodyPr>
            <a:lstStyle/>
            <a:p>
              <a:pPr lvl="0">
                <a:lnSpc>
                  <a:spcPct val="114000"/>
                </a:lnSpc>
                <a:defRPr/>
              </a:pPr>
              <a:r>
                <a:rPr lang="id-ID" sz="1200" dirty="0">
                  <a:solidFill>
                    <a:srgbClr val="0470DD"/>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40" name="Group 39">
            <a:extLst>
              <a:ext uri="{FF2B5EF4-FFF2-40B4-BE49-F238E27FC236}">
                <a16:creationId xmlns:a16="http://schemas.microsoft.com/office/drawing/2014/main" id="{F3942BA2-A37B-53C1-8140-8A32556D28A5}"/>
              </a:ext>
            </a:extLst>
          </p:cNvPr>
          <p:cNvGrpSpPr/>
          <p:nvPr/>
        </p:nvGrpSpPr>
        <p:grpSpPr>
          <a:xfrm>
            <a:off x="1319048" y="5707169"/>
            <a:ext cx="5086045" cy="360000"/>
            <a:chOff x="3756491" y="5688751"/>
            <a:chExt cx="5086045" cy="360000"/>
          </a:xfrm>
        </p:grpSpPr>
        <p:sp>
          <p:nvSpPr>
            <p:cNvPr id="41" name="TextBox 40">
              <a:extLst>
                <a:ext uri="{FF2B5EF4-FFF2-40B4-BE49-F238E27FC236}">
                  <a16:creationId xmlns:a16="http://schemas.microsoft.com/office/drawing/2014/main" id="{9FF7B74D-0E94-CBB5-11F0-509BCE606889}"/>
                </a:ext>
              </a:extLst>
            </p:cNvPr>
            <p:cNvSpPr txBox="1"/>
            <p:nvPr/>
          </p:nvSpPr>
          <p:spPr>
            <a:xfrm>
              <a:off x="4084698" y="5730251"/>
              <a:ext cx="4757838" cy="276999"/>
            </a:xfrm>
            <a:prstGeom prst="rect">
              <a:avLst/>
            </a:prstGeom>
            <a:noFill/>
          </p:spPr>
          <p:txBody>
            <a:bodyPr wrap="square" rtlCol="0">
              <a:spAutoFit/>
            </a:bodyPr>
            <a:lstStyle/>
            <a:p>
              <a:r>
                <a:rPr lang="en-US" sz="1200" dirty="0">
                  <a:solidFill>
                    <a:srgbClr val="0470DD"/>
                  </a:solidFill>
                  <a:latin typeface="Roboto" pitchFamily="2" charset="0"/>
                  <a:ea typeface="Roboto" pitchFamily="2" charset="0"/>
                  <a:cs typeface="Roboto" pitchFamily="2" charset="0"/>
                </a:rPr>
                <a:t>Tầng 9, </a:t>
              </a:r>
              <a:r>
                <a:rPr lang="en-US" sz="1200" dirty="0" err="1">
                  <a:solidFill>
                    <a:srgbClr val="0470DD"/>
                  </a:solidFill>
                  <a:latin typeface="Roboto" pitchFamily="2" charset="0"/>
                  <a:ea typeface="Roboto" pitchFamily="2" charset="0"/>
                  <a:cs typeface="Roboto" pitchFamily="2" charset="0"/>
                </a:rPr>
                <a:t>Tòa</a:t>
              </a:r>
              <a:r>
                <a:rPr lang="en-US" sz="1200" dirty="0">
                  <a:solidFill>
                    <a:srgbClr val="0470DD"/>
                  </a:solidFill>
                  <a:latin typeface="Roboto" pitchFamily="2" charset="0"/>
                  <a:ea typeface="Roboto" pitchFamily="2" charset="0"/>
                  <a:cs typeface="Roboto" pitchFamily="2" charset="0"/>
                </a:rPr>
                <a:t> nhà Thủy Lợi 4, Phường Bình Lợi Trung, Tp. Hồ Chí Minh</a:t>
              </a:r>
            </a:p>
          </p:txBody>
        </p:sp>
        <p:pic>
          <p:nvPicPr>
            <p:cNvPr id="42" name="Graphic 41" descr="Building outline">
              <a:extLst>
                <a:ext uri="{FF2B5EF4-FFF2-40B4-BE49-F238E27FC236}">
                  <a16:creationId xmlns:a16="http://schemas.microsoft.com/office/drawing/2014/main" id="{A59049C5-08F4-6D3A-DF27-5CEF744553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56491" y="5688751"/>
              <a:ext cx="360000" cy="360000"/>
            </a:xfrm>
            <a:prstGeom prst="rect">
              <a:avLst/>
            </a:prstGeom>
          </p:spPr>
        </p:pic>
      </p:grpSp>
    </p:spTree>
    <p:extLst>
      <p:ext uri="{BB962C8B-B14F-4D97-AF65-F5344CB8AC3E}">
        <p14:creationId xmlns:p14="http://schemas.microsoft.com/office/powerpoint/2010/main" val="309778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out)">
                                      <p:cBhvr>
                                        <p:cTn id="7" dur="750"/>
                                        <p:tgtEl>
                                          <p:spTgt spid="17"/>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circle(out)">
                                      <p:cBhvr>
                                        <p:cTn id="10" dur="750"/>
                                        <p:tgtEl>
                                          <p:spTgt spid="21"/>
                                        </p:tgtEl>
                                      </p:cBhvr>
                                    </p:animEffect>
                                  </p:childTnLst>
                                </p:cTn>
                              </p:par>
                              <p:par>
                                <p:cTn id="11" presetID="22" presetClass="entr" presetSubtype="1"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up)">
                                      <p:cBhvr>
                                        <p:cTn id="13" dur="500"/>
                                        <p:tgtEl>
                                          <p:spTgt spid="45"/>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up)">
                                      <p:cBhvr>
                                        <p:cTn id="16" dur="500"/>
                                        <p:tgtEl>
                                          <p:spTgt spid="27"/>
                                        </p:tgtEl>
                                      </p:cBhvr>
                                    </p:animEffect>
                                  </p:childTnLst>
                                </p:cTn>
                              </p:par>
                              <p:par>
                                <p:cTn id="17" presetID="22" presetClass="entr" presetSubtype="1"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Graphic 100" descr="A grid with small circles">
            <a:extLst>
              <a:ext uri="{FF2B5EF4-FFF2-40B4-BE49-F238E27FC236}">
                <a16:creationId xmlns:a16="http://schemas.microsoft.com/office/drawing/2014/main" id="{D4E9338B-1423-90F0-C63D-8317AAB753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8103" y="2081146"/>
            <a:ext cx="5620280" cy="5620280"/>
          </a:xfrm>
          <a:prstGeom prst="rect">
            <a:avLst/>
          </a:prstGeom>
        </p:spPr>
      </p:pic>
      <p:pic>
        <p:nvPicPr>
          <p:cNvPr id="100" name="Graphic 99" descr="A grid with small circles">
            <a:extLst>
              <a:ext uri="{FF2B5EF4-FFF2-40B4-BE49-F238E27FC236}">
                <a16:creationId xmlns:a16="http://schemas.microsoft.com/office/drawing/2014/main" id="{52CD902C-86BE-B4A7-0EC8-4288838F22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47818" y="-688940"/>
            <a:ext cx="4476438" cy="4476438"/>
          </a:xfrm>
          <a:prstGeom prst="rect">
            <a:avLst/>
          </a:prstGeom>
        </p:spPr>
      </p:pic>
      <p:sp>
        <p:nvSpPr>
          <p:cNvPr id="2" name="TextBox 1">
            <a:extLst>
              <a:ext uri="{FF2B5EF4-FFF2-40B4-BE49-F238E27FC236}">
                <a16:creationId xmlns:a16="http://schemas.microsoft.com/office/drawing/2014/main" id="{68D30654-FAF7-EDAA-AE09-7EADEC359979}"/>
              </a:ext>
            </a:extLst>
          </p:cNvPr>
          <p:cNvSpPr txBox="1"/>
          <p:nvPr/>
        </p:nvSpPr>
        <p:spPr>
          <a:xfrm>
            <a:off x="177291" y="303846"/>
            <a:ext cx="3623793" cy="707886"/>
          </a:xfrm>
          <a:prstGeom prst="rect">
            <a:avLst/>
          </a:prstGeom>
          <a:noFill/>
        </p:spPr>
        <p:txBody>
          <a:bodyPr wrap="square" rtlCol="0">
            <a:spAutoFit/>
          </a:bodyPr>
          <a:lstStyle/>
          <a:p>
            <a:r>
              <a:rPr lang="en-US" sz="4000" b="1" dirty="0">
                <a:solidFill>
                  <a:srgbClr val="0470DD"/>
                </a:solidFill>
              </a:rPr>
              <a:t>NỘI DUNG</a:t>
            </a:r>
            <a:endParaRPr lang="vi-VN" sz="4000" b="1" dirty="0">
              <a:solidFill>
                <a:srgbClr val="0470DD"/>
              </a:solidFill>
            </a:endParaRPr>
          </a:p>
        </p:txBody>
      </p:sp>
      <p:sp>
        <p:nvSpPr>
          <p:cNvPr id="3" name="Rectangle: Rounded Corners 2">
            <a:extLst>
              <a:ext uri="{FF2B5EF4-FFF2-40B4-BE49-F238E27FC236}">
                <a16:creationId xmlns:a16="http://schemas.microsoft.com/office/drawing/2014/main" id="{B4E35052-B65F-0024-7070-15FF19218D22}"/>
              </a:ext>
            </a:extLst>
          </p:cNvPr>
          <p:cNvSpPr/>
          <p:nvPr/>
        </p:nvSpPr>
        <p:spPr>
          <a:xfrm>
            <a:off x="-73147" y="303847"/>
            <a:ext cx="174747" cy="707885"/>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7" name="Group 16">
            <a:extLst>
              <a:ext uri="{FF2B5EF4-FFF2-40B4-BE49-F238E27FC236}">
                <a16:creationId xmlns:a16="http://schemas.microsoft.com/office/drawing/2014/main" id="{33561293-F10C-645D-4148-7F4C86A20D15}"/>
              </a:ext>
            </a:extLst>
          </p:cNvPr>
          <p:cNvGrpSpPr/>
          <p:nvPr/>
        </p:nvGrpSpPr>
        <p:grpSpPr>
          <a:xfrm>
            <a:off x="603120" y="3133462"/>
            <a:ext cx="5012878" cy="1629077"/>
            <a:chOff x="334977" y="1086414"/>
            <a:chExt cx="5012878" cy="1629077"/>
          </a:xfrm>
        </p:grpSpPr>
        <p:sp>
          <p:nvSpPr>
            <p:cNvPr id="4" name="Oval 3">
              <a:extLst>
                <a:ext uri="{FF2B5EF4-FFF2-40B4-BE49-F238E27FC236}">
                  <a16:creationId xmlns:a16="http://schemas.microsoft.com/office/drawing/2014/main" id="{6236CBB7-78AF-C032-BAD0-DAE638A8AF55}"/>
                </a:ext>
              </a:extLst>
            </p:cNvPr>
            <p:cNvSpPr/>
            <p:nvPr/>
          </p:nvSpPr>
          <p:spPr>
            <a:xfrm>
              <a:off x="334977" y="1086414"/>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Rectangle 7">
              <a:extLst>
                <a:ext uri="{FF2B5EF4-FFF2-40B4-BE49-F238E27FC236}">
                  <a16:creationId xmlns:a16="http://schemas.microsoft.com/office/drawing/2014/main" id="{137FFB3B-D2D4-6B69-98EA-98C036B854D7}"/>
                </a:ext>
              </a:extLst>
            </p:cNvPr>
            <p:cNvSpPr/>
            <p:nvPr/>
          </p:nvSpPr>
          <p:spPr>
            <a:xfrm>
              <a:off x="946486" y="1524375"/>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9" name="Group 8">
              <a:extLst>
                <a:ext uri="{FF2B5EF4-FFF2-40B4-BE49-F238E27FC236}">
                  <a16:creationId xmlns:a16="http://schemas.microsoft.com/office/drawing/2014/main" id="{9BCC64C5-6B1C-EA70-1832-1DCF2E25DC74}"/>
                </a:ext>
              </a:extLst>
            </p:cNvPr>
            <p:cNvGrpSpPr/>
            <p:nvPr/>
          </p:nvGrpSpPr>
          <p:grpSpPr>
            <a:xfrm>
              <a:off x="431170" y="1182607"/>
              <a:ext cx="875923" cy="875923"/>
              <a:chOff x="431170" y="1182607"/>
              <a:chExt cx="875923" cy="875923"/>
            </a:xfrm>
          </p:grpSpPr>
          <p:sp>
            <p:nvSpPr>
              <p:cNvPr id="5" name="Oval 4">
                <a:extLst>
                  <a:ext uri="{FF2B5EF4-FFF2-40B4-BE49-F238E27FC236}">
                    <a16:creationId xmlns:a16="http://schemas.microsoft.com/office/drawing/2014/main" id="{3B08DAB2-ECC6-D0C4-3B15-06E5FCB92DA2}"/>
                  </a:ext>
                </a:extLst>
              </p:cNvPr>
              <p:cNvSpPr/>
              <p:nvPr/>
            </p:nvSpPr>
            <p:spPr>
              <a:xfrm>
                <a:off x="431170" y="1182607"/>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 name="Graphic 6" descr="Atom with solid fill">
                <a:extLst>
                  <a:ext uri="{FF2B5EF4-FFF2-40B4-BE49-F238E27FC236}">
                    <a16:creationId xmlns:a16="http://schemas.microsoft.com/office/drawing/2014/main" id="{8993B885-5A0C-F7EE-B78D-890BB09EE6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0868" y="1312305"/>
                <a:ext cx="616527" cy="616527"/>
              </a:xfrm>
              <a:prstGeom prst="rect">
                <a:avLst/>
              </a:prstGeom>
            </p:spPr>
          </p:pic>
        </p:grpSp>
        <p:sp>
          <p:nvSpPr>
            <p:cNvPr id="10" name="TextBox 9">
              <a:extLst>
                <a:ext uri="{FF2B5EF4-FFF2-40B4-BE49-F238E27FC236}">
                  <a16:creationId xmlns:a16="http://schemas.microsoft.com/office/drawing/2014/main" id="{B5A51249-EB44-93C5-8535-116971670AFE}"/>
                </a:ext>
              </a:extLst>
            </p:cNvPr>
            <p:cNvSpPr txBox="1"/>
            <p:nvPr/>
          </p:nvSpPr>
          <p:spPr>
            <a:xfrm>
              <a:off x="1320800" y="1559500"/>
              <a:ext cx="4027055" cy="338554"/>
            </a:xfrm>
            <a:prstGeom prst="rect">
              <a:avLst/>
            </a:prstGeom>
            <a:noFill/>
          </p:spPr>
          <p:txBody>
            <a:bodyPr wrap="square" rtlCol="0">
              <a:spAutoFit/>
            </a:bodyPr>
            <a:lstStyle/>
            <a:p>
              <a:r>
                <a:rPr lang="en-US" sz="1600" b="1" dirty="0">
                  <a:solidFill>
                    <a:schemeClr val="tx1">
                      <a:lumMod val="75000"/>
                      <a:lumOff val="25000"/>
                    </a:schemeClr>
                  </a:solidFill>
                </a:rPr>
                <a:t>TỔNG QUAN VỀ </a:t>
              </a:r>
              <a:r>
                <a:rPr lang="en-US" sz="1600" b="1" dirty="0" err="1">
                  <a:solidFill>
                    <a:schemeClr val="tx1">
                      <a:lumMod val="75000"/>
                      <a:lumOff val="25000"/>
                    </a:schemeClr>
                  </a:solidFill>
                </a:rPr>
                <a:t>GOPAPERLESS</a:t>
              </a:r>
              <a:r>
                <a:rPr lang="en-US" sz="1600" b="1" dirty="0">
                  <a:solidFill>
                    <a:schemeClr val="tx1">
                      <a:lumMod val="75000"/>
                      <a:lumOff val="25000"/>
                    </a:schemeClr>
                  </a:solidFill>
                </a:rPr>
                <a:t> AGENT</a:t>
              </a:r>
              <a:endParaRPr lang="vi-VN" sz="1600" b="1" dirty="0">
                <a:solidFill>
                  <a:schemeClr val="tx1">
                    <a:lumMod val="75000"/>
                    <a:lumOff val="25000"/>
                  </a:schemeClr>
                </a:solidFill>
              </a:endParaRPr>
            </a:p>
          </p:txBody>
        </p:sp>
        <p:grpSp>
          <p:nvGrpSpPr>
            <p:cNvPr id="16" name="Group 15">
              <a:extLst>
                <a:ext uri="{FF2B5EF4-FFF2-40B4-BE49-F238E27FC236}">
                  <a16:creationId xmlns:a16="http://schemas.microsoft.com/office/drawing/2014/main" id="{E11A6B91-C5BC-E0F4-D2E8-3D36E9546FC0}"/>
                </a:ext>
              </a:extLst>
            </p:cNvPr>
            <p:cNvGrpSpPr/>
            <p:nvPr/>
          </p:nvGrpSpPr>
          <p:grpSpPr>
            <a:xfrm>
              <a:off x="1233201" y="1981251"/>
              <a:ext cx="4100947" cy="276999"/>
              <a:chOff x="1233201" y="1981251"/>
              <a:chExt cx="4100947" cy="276999"/>
            </a:xfrm>
          </p:grpSpPr>
          <p:sp>
            <p:nvSpPr>
              <p:cNvPr id="11" name="TextBox 10">
                <a:extLst>
                  <a:ext uri="{FF2B5EF4-FFF2-40B4-BE49-F238E27FC236}">
                    <a16:creationId xmlns:a16="http://schemas.microsoft.com/office/drawing/2014/main" id="{343B3502-1D76-9C2F-D3FA-9956460E7BC5}"/>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Các tính năng nổi bật </a:t>
                </a:r>
                <a:endParaRPr lang="vi-VN" sz="1200" dirty="0">
                  <a:solidFill>
                    <a:schemeClr val="tx1">
                      <a:lumMod val="75000"/>
                      <a:lumOff val="25000"/>
                    </a:schemeClr>
                  </a:solidFill>
                  <a:latin typeface="Roboto" pitchFamily="2" charset="0"/>
                  <a:ea typeface="Roboto" pitchFamily="2" charset="0"/>
                </a:endParaRPr>
              </a:p>
            </p:txBody>
          </p:sp>
          <p:sp>
            <p:nvSpPr>
              <p:cNvPr id="13" name="Oval 12">
                <a:extLst>
                  <a:ext uri="{FF2B5EF4-FFF2-40B4-BE49-F238E27FC236}">
                    <a16:creationId xmlns:a16="http://schemas.microsoft.com/office/drawing/2014/main" id="{7CD025A7-35B1-5819-D058-0A62FA0E68D0}"/>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4B58429B-8B55-0E73-BAE6-39B4A9E2010F}"/>
                </a:ext>
              </a:extLst>
            </p:cNvPr>
            <p:cNvGrpSpPr/>
            <p:nvPr/>
          </p:nvGrpSpPr>
          <p:grpSpPr>
            <a:xfrm>
              <a:off x="1237820" y="2286967"/>
              <a:ext cx="4096327" cy="276999"/>
              <a:chOff x="1237820" y="2286967"/>
              <a:chExt cx="4096327" cy="276999"/>
            </a:xfrm>
          </p:grpSpPr>
          <p:sp>
            <p:nvSpPr>
              <p:cNvPr id="12" name="TextBox 11">
                <a:extLst>
                  <a:ext uri="{FF2B5EF4-FFF2-40B4-BE49-F238E27FC236}">
                    <a16:creationId xmlns:a16="http://schemas.microsoft.com/office/drawing/2014/main" id="{2D698D5B-1C43-2827-9739-13D21A52E851}"/>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Mục tiêu, phạm vi áp dụng và tập khách hàng hướng tới </a:t>
                </a:r>
                <a:endParaRPr lang="vi-VN" sz="1200" dirty="0">
                  <a:solidFill>
                    <a:schemeClr val="tx1">
                      <a:lumMod val="75000"/>
                      <a:lumOff val="25000"/>
                    </a:schemeClr>
                  </a:solidFill>
                  <a:latin typeface="Roboto" pitchFamily="2" charset="0"/>
                  <a:ea typeface="Roboto" pitchFamily="2" charset="0"/>
                </a:endParaRPr>
              </a:p>
            </p:txBody>
          </p:sp>
          <p:sp>
            <p:nvSpPr>
              <p:cNvPr id="14" name="Oval 13">
                <a:extLst>
                  <a:ext uri="{FF2B5EF4-FFF2-40B4-BE49-F238E27FC236}">
                    <a16:creationId xmlns:a16="http://schemas.microsoft.com/office/drawing/2014/main" id="{043F0DD8-9C5C-79FC-0A2A-60D9AAE988B3}"/>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33" name="Group 32">
            <a:extLst>
              <a:ext uri="{FF2B5EF4-FFF2-40B4-BE49-F238E27FC236}">
                <a16:creationId xmlns:a16="http://schemas.microsoft.com/office/drawing/2014/main" id="{7FF23F5F-41C3-1B4C-885A-86F86CB1151F}"/>
              </a:ext>
            </a:extLst>
          </p:cNvPr>
          <p:cNvGrpSpPr/>
          <p:nvPr/>
        </p:nvGrpSpPr>
        <p:grpSpPr>
          <a:xfrm>
            <a:off x="603120" y="4891286"/>
            <a:ext cx="5012878" cy="1629077"/>
            <a:chOff x="321269" y="3888739"/>
            <a:chExt cx="5012878" cy="1629077"/>
          </a:xfrm>
        </p:grpSpPr>
        <p:sp>
          <p:nvSpPr>
            <p:cNvPr id="19" name="Oval 18">
              <a:extLst>
                <a:ext uri="{FF2B5EF4-FFF2-40B4-BE49-F238E27FC236}">
                  <a16:creationId xmlns:a16="http://schemas.microsoft.com/office/drawing/2014/main" id="{90637711-4CFB-B51A-3B5B-3588AF40DD98}"/>
                </a:ext>
              </a:extLst>
            </p:cNvPr>
            <p:cNvSpPr/>
            <p:nvPr/>
          </p:nvSpPr>
          <p:spPr>
            <a:xfrm>
              <a:off x="321269" y="3888739"/>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Rectangle 19">
              <a:extLst>
                <a:ext uri="{FF2B5EF4-FFF2-40B4-BE49-F238E27FC236}">
                  <a16:creationId xmlns:a16="http://schemas.microsoft.com/office/drawing/2014/main" id="{895B9F83-E9A0-5C1E-578A-B098F1A2F974}"/>
                </a:ext>
              </a:extLst>
            </p:cNvPr>
            <p:cNvSpPr/>
            <p:nvPr/>
          </p:nvSpPr>
          <p:spPr>
            <a:xfrm>
              <a:off x="932778" y="4326700"/>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Oval 28">
              <a:extLst>
                <a:ext uri="{FF2B5EF4-FFF2-40B4-BE49-F238E27FC236}">
                  <a16:creationId xmlns:a16="http://schemas.microsoft.com/office/drawing/2014/main" id="{82795BE9-B01C-F9A9-FA04-553243C50E54}"/>
                </a:ext>
              </a:extLst>
            </p:cNvPr>
            <p:cNvSpPr/>
            <p:nvPr/>
          </p:nvSpPr>
          <p:spPr>
            <a:xfrm>
              <a:off x="417462" y="3984932"/>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TextBox 21">
              <a:extLst>
                <a:ext uri="{FF2B5EF4-FFF2-40B4-BE49-F238E27FC236}">
                  <a16:creationId xmlns:a16="http://schemas.microsoft.com/office/drawing/2014/main" id="{585D0760-6BEF-0AAE-EEBD-8E554EF7369C}"/>
                </a:ext>
              </a:extLst>
            </p:cNvPr>
            <p:cNvSpPr txBox="1"/>
            <p:nvPr/>
          </p:nvSpPr>
          <p:spPr>
            <a:xfrm>
              <a:off x="1307092" y="4361825"/>
              <a:ext cx="4027055" cy="338554"/>
            </a:xfrm>
            <a:prstGeom prst="rect">
              <a:avLst/>
            </a:prstGeom>
            <a:noFill/>
          </p:spPr>
          <p:txBody>
            <a:bodyPr wrap="square" rtlCol="0">
              <a:spAutoFit/>
            </a:bodyPr>
            <a:lstStyle/>
            <a:p>
              <a:r>
                <a:rPr lang="en-US" sz="1600" b="1" dirty="0">
                  <a:solidFill>
                    <a:schemeClr val="tx1">
                      <a:lumMod val="75000"/>
                      <a:lumOff val="25000"/>
                    </a:schemeClr>
                  </a:solidFill>
                </a:rPr>
                <a:t>GIẢI PHÁP </a:t>
              </a:r>
              <a:r>
                <a:rPr lang="en-US" sz="1600" b="1" dirty="0" err="1">
                  <a:solidFill>
                    <a:schemeClr val="tx1">
                      <a:lumMod val="75000"/>
                      <a:lumOff val="25000"/>
                    </a:schemeClr>
                  </a:solidFill>
                </a:rPr>
                <a:t>GOPAPERLESS</a:t>
              </a:r>
              <a:r>
                <a:rPr lang="en-US" sz="1600" b="1" dirty="0">
                  <a:solidFill>
                    <a:schemeClr val="tx1">
                      <a:lumMod val="75000"/>
                      <a:lumOff val="25000"/>
                    </a:schemeClr>
                  </a:solidFill>
                </a:rPr>
                <a:t> AGENT</a:t>
              </a:r>
              <a:endParaRPr lang="vi-VN" sz="1600" b="1" dirty="0">
                <a:solidFill>
                  <a:schemeClr val="tx1">
                    <a:lumMod val="75000"/>
                    <a:lumOff val="25000"/>
                  </a:schemeClr>
                </a:solidFill>
              </a:endParaRPr>
            </a:p>
          </p:txBody>
        </p:sp>
        <p:grpSp>
          <p:nvGrpSpPr>
            <p:cNvPr id="23" name="Group 22">
              <a:extLst>
                <a:ext uri="{FF2B5EF4-FFF2-40B4-BE49-F238E27FC236}">
                  <a16:creationId xmlns:a16="http://schemas.microsoft.com/office/drawing/2014/main" id="{21A2AA0B-917D-F61E-A86C-C89CDDA6BA4C}"/>
                </a:ext>
              </a:extLst>
            </p:cNvPr>
            <p:cNvGrpSpPr/>
            <p:nvPr/>
          </p:nvGrpSpPr>
          <p:grpSpPr>
            <a:xfrm>
              <a:off x="1219493" y="4783576"/>
              <a:ext cx="4100947" cy="276999"/>
              <a:chOff x="1233201" y="1981251"/>
              <a:chExt cx="4100947" cy="276999"/>
            </a:xfrm>
          </p:grpSpPr>
          <p:sp>
            <p:nvSpPr>
              <p:cNvPr id="27" name="TextBox 26">
                <a:extLst>
                  <a:ext uri="{FF2B5EF4-FFF2-40B4-BE49-F238E27FC236}">
                    <a16:creationId xmlns:a16="http://schemas.microsoft.com/office/drawing/2014/main" id="{8890A087-73CC-C85C-BE87-426366C2610B}"/>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Tổng quan giao diện luồng dịch vụ</a:t>
                </a:r>
                <a:endParaRPr lang="vi-VN" sz="1200" dirty="0">
                  <a:solidFill>
                    <a:schemeClr val="tx1">
                      <a:lumMod val="75000"/>
                      <a:lumOff val="25000"/>
                    </a:schemeClr>
                  </a:solidFill>
                  <a:latin typeface="Roboto" pitchFamily="2" charset="0"/>
                  <a:ea typeface="Roboto" pitchFamily="2" charset="0"/>
                </a:endParaRPr>
              </a:p>
            </p:txBody>
          </p:sp>
          <p:sp>
            <p:nvSpPr>
              <p:cNvPr id="28" name="Oval 27">
                <a:extLst>
                  <a:ext uri="{FF2B5EF4-FFF2-40B4-BE49-F238E27FC236}">
                    <a16:creationId xmlns:a16="http://schemas.microsoft.com/office/drawing/2014/main" id="{7FF5A380-97BA-3976-7E2D-6CD878B52C17}"/>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4" name="Group 23">
              <a:extLst>
                <a:ext uri="{FF2B5EF4-FFF2-40B4-BE49-F238E27FC236}">
                  <a16:creationId xmlns:a16="http://schemas.microsoft.com/office/drawing/2014/main" id="{FEAD26E8-9D25-3A28-E40E-495F3E13ABAF}"/>
                </a:ext>
              </a:extLst>
            </p:cNvPr>
            <p:cNvGrpSpPr/>
            <p:nvPr/>
          </p:nvGrpSpPr>
          <p:grpSpPr>
            <a:xfrm>
              <a:off x="1224112" y="5089292"/>
              <a:ext cx="4096327" cy="276999"/>
              <a:chOff x="1237820" y="2286967"/>
              <a:chExt cx="4096327" cy="276999"/>
            </a:xfrm>
          </p:grpSpPr>
          <p:sp>
            <p:nvSpPr>
              <p:cNvPr id="25" name="TextBox 24">
                <a:extLst>
                  <a:ext uri="{FF2B5EF4-FFF2-40B4-BE49-F238E27FC236}">
                    <a16:creationId xmlns:a16="http://schemas.microsoft.com/office/drawing/2014/main" id="{476D2461-BE45-D5A5-5454-27D87ACAA0E7}"/>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Tổng quan về sơ đồ luồng dịch vụ</a:t>
                </a:r>
                <a:endParaRPr lang="vi-VN" sz="1200" dirty="0">
                  <a:solidFill>
                    <a:schemeClr val="tx1">
                      <a:lumMod val="75000"/>
                      <a:lumOff val="25000"/>
                    </a:schemeClr>
                  </a:solidFill>
                  <a:latin typeface="Roboto" pitchFamily="2" charset="0"/>
                  <a:ea typeface="Roboto" pitchFamily="2" charset="0"/>
                </a:endParaRPr>
              </a:p>
            </p:txBody>
          </p:sp>
          <p:sp>
            <p:nvSpPr>
              <p:cNvPr id="26" name="Oval 25">
                <a:extLst>
                  <a:ext uri="{FF2B5EF4-FFF2-40B4-BE49-F238E27FC236}">
                    <a16:creationId xmlns:a16="http://schemas.microsoft.com/office/drawing/2014/main" id="{B0D00D0B-4F4B-FB47-8DA4-9937A66A38A0}"/>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32" name="Graphic 31" descr="Workflow with solid fill">
              <a:extLst>
                <a:ext uri="{FF2B5EF4-FFF2-40B4-BE49-F238E27FC236}">
                  <a16:creationId xmlns:a16="http://schemas.microsoft.com/office/drawing/2014/main" id="{7FF61D8C-88C3-E7FA-7AF1-05264B51AE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4192" y="4101662"/>
              <a:ext cx="642462" cy="642462"/>
            </a:xfrm>
            <a:prstGeom prst="rect">
              <a:avLst/>
            </a:prstGeom>
          </p:spPr>
        </p:pic>
      </p:grpSp>
      <p:grpSp>
        <p:nvGrpSpPr>
          <p:cNvPr id="61" name="Group 60">
            <a:extLst>
              <a:ext uri="{FF2B5EF4-FFF2-40B4-BE49-F238E27FC236}">
                <a16:creationId xmlns:a16="http://schemas.microsoft.com/office/drawing/2014/main" id="{8B38C447-18BF-8254-213C-2BA87D199D73}"/>
              </a:ext>
            </a:extLst>
          </p:cNvPr>
          <p:cNvGrpSpPr/>
          <p:nvPr/>
        </p:nvGrpSpPr>
        <p:grpSpPr>
          <a:xfrm>
            <a:off x="6555611" y="1375638"/>
            <a:ext cx="5012878" cy="1629077"/>
            <a:chOff x="6288228" y="1487641"/>
            <a:chExt cx="5012878" cy="1629077"/>
          </a:xfrm>
        </p:grpSpPr>
        <p:sp>
          <p:nvSpPr>
            <p:cNvPr id="35" name="Oval 34">
              <a:extLst>
                <a:ext uri="{FF2B5EF4-FFF2-40B4-BE49-F238E27FC236}">
                  <a16:creationId xmlns:a16="http://schemas.microsoft.com/office/drawing/2014/main" id="{61A9A96D-16BE-F4AF-5A7C-04C362B1DFD2}"/>
                </a:ext>
              </a:extLst>
            </p:cNvPr>
            <p:cNvSpPr/>
            <p:nvPr/>
          </p:nvSpPr>
          <p:spPr>
            <a:xfrm>
              <a:off x="6288228" y="1487641"/>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Rectangle 35">
              <a:extLst>
                <a:ext uri="{FF2B5EF4-FFF2-40B4-BE49-F238E27FC236}">
                  <a16:creationId xmlns:a16="http://schemas.microsoft.com/office/drawing/2014/main" id="{E6C49ED5-7EAF-5F17-2D4C-C7C8C1F4F533}"/>
                </a:ext>
              </a:extLst>
            </p:cNvPr>
            <p:cNvSpPr/>
            <p:nvPr/>
          </p:nvSpPr>
          <p:spPr>
            <a:xfrm>
              <a:off x="6899737" y="1925602"/>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Oval 36">
              <a:extLst>
                <a:ext uri="{FF2B5EF4-FFF2-40B4-BE49-F238E27FC236}">
                  <a16:creationId xmlns:a16="http://schemas.microsoft.com/office/drawing/2014/main" id="{A791F265-34D8-A6AD-2754-3A9FF8AE708C}"/>
                </a:ext>
              </a:extLst>
            </p:cNvPr>
            <p:cNvSpPr/>
            <p:nvPr/>
          </p:nvSpPr>
          <p:spPr>
            <a:xfrm>
              <a:off x="6384421" y="1583834"/>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TextBox 37">
              <a:extLst>
                <a:ext uri="{FF2B5EF4-FFF2-40B4-BE49-F238E27FC236}">
                  <a16:creationId xmlns:a16="http://schemas.microsoft.com/office/drawing/2014/main" id="{BA6AA030-DE24-BC43-4566-1D4BDF1C588F}"/>
                </a:ext>
              </a:extLst>
            </p:cNvPr>
            <p:cNvSpPr txBox="1"/>
            <p:nvPr/>
          </p:nvSpPr>
          <p:spPr>
            <a:xfrm>
              <a:off x="7274051" y="1960727"/>
              <a:ext cx="4027055" cy="338554"/>
            </a:xfrm>
            <a:prstGeom prst="rect">
              <a:avLst/>
            </a:prstGeom>
            <a:noFill/>
          </p:spPr>
          <p:txBody>
            <a:bodyPr wrap="square" rtlCol="0">
              <a:spAutoFit/>
            </a:bodyPr>
            <a:lstStyle/>
            <a:p>
              <a:r>
                <a:rPr lang="en-US" sz="1600" b="1" dirty="0">
                  <a:solidFill>
                    <a:schemeClr val="tx1">
                      <a:lumMod val="75000"/>
                      <a:lumOff val="25000"/>
                    </a:schemeClr>
                  </a:solidFill>
                </a:rPr>
                <a:t>MÔ HÌNH HỢP TÁC &amp; KINH DOANH</a:t>
              </a:r>
              <a:endParaRPr lang="vi-VN" sz="1600" b="1" dirty="0">
                <a:solidFill>
                  <a:schemeClr val="tx1">
                    <a:lumMod val="75000"/>
                    <a:lumOff val="25000"/>
                  </a:schemeClr>
                </a:solidFill>
              </a:endParaRPr>
            </a:p>
          </p:txBody>
        </p:sp>
        <p:grpSp>
          <p:nvGrpSpPr>
            <p:cNvPr id="39" name="Group 38">
              <a:extLst>
                <a:ext uri="{FF2B5EF4-FFF2-40B4-BE49-F238E27FC236}">
                  <a16:creationId xmlns:a16="http://schemas.microsoft.com/office/drawing/2014/main" id="{72100C3E-E780-47E7-ECF7-EB82562F2015}"/>
                </a:ext>
              </a:extLst>
            </p:cNvPr>
            <p:cNvGrpSpPr/>
            <p:nvPr/>
          </p:nvGrpSpPr>
          <p:grpSpPr>
            <a:xfrm>
              <a:off x="7186452" y="2382478"/>
              <a:ext cx="4100947" cy="276999"/>
              <a:chOff x="1233201" y="1981251"/>
              <a:chExt cx="4100947" cy="276999"/>
            </a:xfrm>
          </p:grpSpPr>
          <p:sp>
            <p:nvSpPr>
              <p:cNvPr id="44" name="TextBox 43">
                <a:extLst>
                  <a:ext uri="{FF2B5EF4-FFF2-40B4-BE49-F238E27FC236}">
                    <a16:creationId xmlns:a16="http://schemas.microsoft.com/office/drawing/2014/main" id="{4328A344-7538-CF9E-1067-8CEFF1BA94E5}"/>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Tổng quan về mô hình hợp tác</a:t>
                </a:r>
                <a:endParaRPr lang="vi-VN" sz="1200" dirty="0">
                  <a:solidFill>
                    <a:schemeClr val="tx1">
                      <a:lumMod val="75000"/>
                      <a:lumOff val="25000"/>
                    </a:schemeClr>
                  </a:solidFill>
                  <a:latin typeface="Roboto" pitchFamily="2" charset="0"/>
                  <a:ea typeface="Roboto" pitchFamily="2" charset="0"/>
                </a:endParaRPr>
              </a:p>
            </p:txBody>
          </p:sp>
          <p:sp>
            <p:nvSpPr>
              <p:cNvPr id="45" name="Oval 44">
                <a:extLst>
                  <a:ext uri="{FF2B5EF4-FFF2-40B4-BE49-F238E27FC236}">
                    <a16:creationId xmlns:a16="http://schemas.microsoft.com/office/drawing/2014/main" id="{E7075BB9-125B-A4E4-7105-033FB4AA2672}"/>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0" name="Group 39">
              <a:extLst>
                <a:ext uri="{FF2B5EF4-FFF2-40B4-BE49-F238E27FC236}">
                  <a16:creationId xmlns:a16="http://schemas.microsoft.com/office/drawing/2014/main" id="{B1DDCF6A-7D42-6A2E-8F44-488B0474DAF6}"/>
                </a:ext>
              </a:extLst>
            </p:cNvPr>
            <p:cNvGrpSpPr/>
            <p:nvPr/>
          </p:nvGrpSpPr>
          <p:grpSpPr>
            <a:xfrm>
              <a:off x="7191071" y="2688194"/>
              <a:ext cx="4096327" cy="276999"/>
              <a:chOff x="1237820" y="2286967"/>
              <a:chExt cx="4096327" cy="276999"/>
            </a:xfrm>
          </p:grpSpPr>
          <p:sp>
            <p:nvSpPr>
              <p:cNvPr id="42" name="TextBox 41">
                <a:extLst>
                  <a:ext uri="{FF2B5EF4-FFF2-40B4-BE49-F238E27FC236}">
                    <a16:creationId xmlns:a16="http://schemas.microsoft.com/office/drawing/2014/main" id="{C4481ECE-0116-A54F-2768-1BEAA84BBA88}"/>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Giải pháp kinh doanh</a:t>
                </a:r>
                <a:endParaRPr lang="vi-VN" sz="1200" dirty="0">
                  <a:solidFill>
                    <a:schemeClr val="tx1">
                      <a:lumMod val="75000"/>
                      <a:lumOff val="25000"/>
                    </a:schemeClr>
                  </a:solidFill>
                  <a:latin typeface="Roboto" pitchFamily="2" charset="0"/>
                  <a:ea typeface="Roboto" pitchFamily="2" charset="0"/>
                </a:endParaRPr>
              </a:p>
            </p:txBody>
          </p:sp>
          <p:sp>
            <p:nvSpPr>
              <p:cNvPr id="43" name="Oval 42">
                <a:extLst>
                  <a:ext uri="{FF2B5EF4-FFF2-40B4-BE49-F238E27FC236}">
                    <a16:creationId xmlns:a16="http://schemas.microsoft.com/office/drawing/2014/main" id="{A205B884-90DD-18FB-F5AB-C12BAD9E44CA}"/>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60" name="Graphic 59" descr="Customer review with solid fill">
              <a:extLst>
                <a:ext uri="{FF2B5EF4-FFF2-40B4-BE49-F238E27FC236}">
                  <a16:creationId xmlns:a16="http://schemas.microsoft.com/office/drawing/2014/main" id="{C33B509C-7BD4-3F8F-98FD-CB4288E68D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16592" y="1717421"/>
              <a:ext cx="606958" cy="606958"/>
            </a:xfrm>
            <a:prstGeom prst="rect">
              <a:avLst/>
            </a:prstGeom>
          </p:spPr>
        </p:pic>
      </p:grpSp>
      <p:grpSp>
        <p:nvGrpSpPr>
          <p:cNvPr id="64" name="Group 63">
            <a:extLst>
              <a:ext uri="{FF2B5EF4-FFF2-40B4-BE49-F238E27FC236}">
                <a16:creationId xmlns:a16="http://schemas.microsoft.com/office/drawing/2014/main" id="{E1091506-0EB7-66B6-C2D4-50F9B17EBA07}"/>
              </a:ext>
            </a:extLst>
          </p:cNvPr>
          <p:cNvGrpSpPr/>
          <p:nvPr/>
        </p:nvGrpSpPr>
        <p:grpSpPr>
          <a:xfrm>
            <a:off x="603120" y="1375638"/>
            <a:ext cx="5012878" cy="1629077"/>
            <a:chOff x="370862" y="1378537"/>
            <a:chExt cx="5012878" cy="1629077"/>
          </a:xfrm>
        </p:grpSpPr>
        <p:sp>
          <p:nvSpPr>
            <p:cNvPr id="47" name="Oval 46">
              <a:extLst>
                <a:ext uri="{FF2B5EF4-FFF2-40B4-BE49-F238E27FC236}">
                  <a16:creationId xmlns:a16="http://schemas.microsoft.com/office/drawing/2014/main" id="{DA3A2B2E-39D3-FA52-529D-DD5446FC289A}"/>
                </a:ext>
              </a:extLst>
            </p:cNvPr>
            <p:cNvSpPr/>
            <p:nvPr/>
          </p:nvSpPr>
          <p:spPr>
            <a:xfrm>
              <a:off x="370862" y="1378537"/>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8" name="Rectangle 47">
              <a:extLst>
                <a:ext uri="{FF2B5EF4-FFF2-40B4-BE49-F238E27FC236}">
                  <a16:creationId xmlns:a16="http://schemas.microsoft.com/office/drawing/2014/main" id="{D17F27AF-3BA1-9F5C-8F56-8CA0F3915B48}"/>
                </a:ext>
              </a:extLst>
            </p:cNvPr>
            <p:cNvSpPr/>
            <p:nvPr/>
          </p:nvSpPr>
          <p:spPr>
            <a:xfrm>
              <a:off x="982371" y="1816498"/>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7" name="Oval 56">
              <a:extLst>
                <a:ext uri="{FF2B5EF4-FFF2-40B4-BE49-F238E27FC236}">
                  <a16:creationId xmlns:a16="http://schemas.microsoft.com/office/drawing/2014/main" id="{059C0C53-8E43-AB3B-4E8B-05962A804E5D}"/>
                </a:ext>
              </a:extLst>
            </p:cNvPr>
            <p:cNvSpPr/>
            <p:nvPr/>
          </p:nvSpPr>
          <p:spPr>
            <a:xfrm>
              <a:off x="467055" y="1474730"/>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0" name="TextBox 49">
              <a:extLst>
                <a:ext uri="{FF2B5EF4-FFF2-40B4-BE49-F238E27FC236}">
                  <a16:creationId xmlns:a16="http://schemas.microsoft.com/office/drawing/2014/main" id="{7935220A-F122-8523-5D29-5A9FADD92FBA}"/>
                </a:ext>
              </a:extLst>
            </p:cNvPr>
            <p:cNvSpPr txBox="1"/>
            <p:nvPr/>
          </p:nvSpPr>
          <p:spPr>
            <a:xfrm>
              <a:off x="1356685" y="1851623"/>
              <a:ext cx="4027055" cy="338554"/>
            </a:xfrm>
            <a:prstGeom prst="rect">
              <a:avLst/>
            </a:prstGeom>
            <a:noFill/>
          </p:spPr>
          <p:txBody>
            <a:bodyPr wrap="square" rtlCol="0">
              <a:spAutoFit/>
            </a:bodyPr>
            <a:lstStyle/>
            <a:p>
              <a:r>
                <a:rPr lang="en-US" sz="1600" b="1" dirty="0">
                  <a:solidFill>
                    <a:schemeClr val="tx1">
                      <a:lumMod val="75000"/>
                      <a:lumOff val="25000"/>
                    </a:schemeClr>
                  </a:solidFill>
                </a:rPr>
                <a:t>BỐI CẢNH &amp; CÁC VẤN ĐỀ THỊ TRƯỜNG</a:t>
              </a:r>
              <a:endParaRPr lang="vi-VN" sz="1600" b="1" dirty="0">
                <a:solidFill>
                  <a:schemeClr val="tx1">
                    <a:lumMod val="75000"/>
                    <a:lumOff val="25000"/>
                  </a:schemeClr>
                </a:solidFill>
              </a:endParaRPr>
            </a:p>
          </p:txBody>
        </p:sp>
        <p:grpSp>
          <p:nvGrpSpPr>
            <p:cNvPr id="51" name="Group 50">
              <a:extLst>
                <a:ext uri="{FF2B5EF4-FFF2-40B4-BE49-F238E27FC236}">
                  <a16:creationId xmlns:a16="http://schemas.microsoft.com/office/drawing/2014/main" id="{A27F861F-C78C-4527-170B-686A9A38A980}"/>
                </a:ext>
              </a:extLst>
            </p:cNvPr>
            <p:cNvGrpSpPr/>
            <p:nvPr/>
          </p:nvGrpSpPr>
          <p:grpSpPr>
            <a:xfrm>
              <a:off x="1269086" y="2273374"/>
              <a:ext cx="4100947" cy="276999"/>
              <a:chOff x="1233201" y="1981251"/>
              <a:chExt cx="4100947" cy="276999"/>
            </a:xfrm>
          </p:grpSpPr>
          <p:sp>
            <p:nvSpPr>
              <p:cNvPr id="55" name="TextBox 54">
                <a:extLst>
                  <a:ext uri="{FF2B5EF4-FFF2-40B4-BE49-F238E27FC236}">
                    <a16:creationId xmlns:a16="http://schemas.microsoft.com/office/drawing/2014/main" id="{670E16A8-5B46-48F5-BC70-AF875FA3417D}"/>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Tổng quan về bối cảnh thị trường</a:t>
                </a:r>
                <a:endParaRPr lang="vi-VN" sz="1200" dirty="0">
                  <a:solidFill>
                    <a:schemeClr val="tx1">
                      <a:lumMod val="75000"/>
                      <a:lumOff val="25000"/>
                    </a:schemeClr>
                  </a:solidFill>
                  <a:latin typeface="Roboto" pitchFamily="2" charset="0"/>
                  <a:ea typeface="Roboto" pitchFamily="2" charset="0"/>
                </a:endParaRPr>
              </a:p>
            </p:txBody>
          </p:sp>
          <p:sp>
            <p:nvSpPr>
              <p:cNvPr id="56" name="Oval 55">
                <a:extLst>
                  <a:ext uri="{FF2B5EF4-FFF2-40B4-BE49-F238E27FC236}">
                    <a16:creationId xmlns:a16="http://schemas.microsoft.com/office/drawing/2014/main" id="{ADF94337-3835-DD8B-067D-66ADF0F045D0}"/>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2" name="Group 51">
              <a:extLst>
                <a:ext uri="{FF2B5EF4-FFF2-40B4-BE49-F238E27FC236}">
                  <a16:creationId xmlns:a16="http://schemas.microsoft.com/office/drawing/2014/main" id="{7D36F270-E8BF-02E7-6E53-5F4BD970D825}"/>
                </a:ext>
              </a:extLst>
            </p:cNvPr>
            <p:cNvGrpSpPr/>
            <p:nvPr/>
          </p:nvGrpSpPr>
          <p:grpSpPr>
            <a:xfrm>
              <a:off x="1273705" y="2579090"/>
              <a:ext cx="4096327" cy="276999"/>
              <a:chOff x="1237820" y="2286967"/>
              <a:chExt cx="4096327" cy="276999"/>
            </a:xfrm>
          </p:grpSpPr>
          <p:sp>
            <p:nvSpPr>
              <p:cNvPr id="53" name="TextBox 52">
                <a:extLst>
                  <a:ext uri="{FF2B5EF4-FFF2-40B4-BE49-F238E27FC236}">
                    <a16:creationId xmlns:a16="http://schemas.microsoft.com/office/drawing/2014/main" id="{E0563A90-1DF6-1AE8-A512-7157986B02C1}"/>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Tính cấp bách và nhu cầu</a:t>
                </a:r>
                <a:endParaRPr lang="vi-VN" sz="1200" dirty="0">
                  <a:solidFill>
                    <a:schemeClr val="tx1">
                      <a:lumMod val="75000"/>
                      <a:lumOff val="25000"/>
                    </a:schemeClr>
                  </a:solidFill>
                  <a:latin typeface="Roboto" pitchFamily="2" charset="0"/>
                  <a:ea typeface="Roboto" pitchFamily="2" charset="0"/>
                </a:endParaRPr>
              </a:p>
            </p:txBody>
          </p:sp>
          <p:sp>
            <p:nvSpPr>
              <p:cNvPr id="54" name="Oval 53">
                <a:extLst>
                  <a:ext uri="{FF2B5EF4-FFF2-40B4-BE49-F238E27FC236}">
                    <a16:creationId xmlns:a16="http://schemas.microsoft.com/office/drawing/2014/main" id="{9E15B0C4-6FB2-98D9-FE09-E59B43E1E270}"/>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63" name="Graphic 62" descr="Bar chart with solid fill">
              <a:extLst>
                <a:ext uri="{FF2B5EF4-FFF2-40B4-BE49-F238E27FC236}">
                  <a16:creationId xmlns:a16="http://schemas.microsoft.com/office/drawing/2014/main" id="{980B37DE-A9AB-7A6A-57A1-91E2B2C21D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8047" y="1590835"/>
              <a:ext cx="643711" cy="643711"/>
            </a:xfrm>
            <a:prstGeom prst="rect">
              <a:avLst/>
            </a:prstGeom>
          </p:spPr>
        </p:pic>
      </p:grpSp>
      <p:grpSp>
        <p:nvGrpSpPr>
          <p:cNvPr id="79" name="Group 78">
            <a:extLst>
              <a:ext uri="{FF2B5EF4-FFF2-40B4-BE49-F238E27FC236}">
                <a16:creationId xmlns:a16="http://schemas.microsoft.com/office/drawing/2014/main" id="{F3ECFEC7-B7F8-CFA5-1F12-14BF195D6850}"/>
              </a:ext>
            </a:extLst>
          </p:cNvPr>
          <p:cNvGrpSpPr/>
          <p:nvPr/>
        </p:nvGrpSpPr>
        <p:grpSpPr>
          <a:xfrm>
            <a:off x="6555611" y="3133462"/>
            <a:ext cx="5012878" cy="1629077"/>
            <a:chOff x="6274520" y="3146296"/>
            <a:chExt cx="5012878" cy="1629077"/>
          </a:xfrm>
        </p:grpSpPr>
        <p:sp>
          <p:nvSpPr>
            <p:cNvPr id="66" name="Oval 65">
              <a:extLst>
                <a:ext uri="{FF2B5EF4-FFF2-40B4-BE49-F238E27FC236}">
                  <a16:creationId xmlns:a16="http://schemas.microsoft.com/office/drawing/2014/main" id="{B0F53B83-1F66-2336-6E6F-C28EF1342474}"/>
                </a:ext>
              </a:extLst>
            </p:cNvPr>
            <p:cNvSpPr/>
            <p:nvPr/>
          </p:nvSpPr>
          <p:spPr>
            <a:xfrm>
              <a:off x="6274520" y="3146296"/>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7" name="Rectangle 66">
              <a:extLst>
                <a:ext uri="{FF2B5EF4-FFF2-40B4-BE49-F238E27FC236}">
                  <a16:creationId xmlns:a16="http://schemas.microsoft.com/office/drawing/2014/main" id="{C38B861D-D563-3603-026F-2021C957D199}"/>
                </a:ext>
              </a:extLst>
            </p:cNvPr>
            <p:cNvSpPr/>
            <p:nvPr/>
          </p:nvSpPr>
          <p:spPr>
            <a:xfrm>
              <a:off x="6886029" y="3584257"/>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8" name="Oval 67">
              <a:extLst>
                <a:ext uri="{FF2B5EF4-FFF2-40B4-BE49-F238E27FC236}">
                  <a16:creationId xmlns:a16="http://schemas.microsoft.com/office/drawing/2014/main" id="{74B8B318-6CC7-04CF-A674-7E91AB21E31C}"/>
                </a:ext>
              </a:extLst>
            </p:cNvPr>
            <p:cNvSpPr/>
            <p:nvPr/>
          </p:nvSpPr>
          <p:spPr>
            <a:xfrm>
              <a:off x="6370713" y="3242489"/>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9" name="TextBox 68">
              <a:extLst>
                <a:ext uri="{FF2B5EF4-FFF2-40B4-BE49-F238E27FC236}">
                  <a16:creationId xmlns:a16="http://schemas.microsoft.com/office/drawing/2014/main" id="{14812242-489C-7FA6-75AA-D56E968A3981}"/>
                </a:ext>
              </a:extLst>
            </p:cNvPr>
            <p:cNvSpPr txBox="1"/>
            <p:nvPr/>
          </p:nvSpPr>
          <p:spPr>
            <a:xfrm>
              <a:off x="7260343" y="3619382"/>
              <a:ext cx="4027055" cy="338554"/>
            </a:xfrm>
            <a:prstGeom prst="rect">
              <a:avLst/>
            </a:prstGeom>
            <a:noFill/>
          </p:spPr>
          <p:txBody>
            <a:bodyPr wrap="square" rtlCol="0">
              <a:spAutoFit/>
            </a:bodyPr>
            <a:lstStyle/>
            <a:p>
              <a:r>
                <a:rPr lang="en-US" sz="1600" b="1" dirty="0">
                  <a:solidFill>
                    <a:schemeClr val="tx1">
                      <a:lumMod val="75000"/>
                      <a:lumOff val="25000"/>
                    </a:schemeClr>
                  </a:solidFill>
                </a:rPr>
                <a:t>PHÂN TÍCH S-W-O-T</a:t>
              </a:r>
              <a:endParaRPr lang="vi-VN" sz="1600" b="1" dirty="0">
                <a:solidFill>
                  <a:schemeClr val="tx1">
                    <a:lumMod val="75000"/>
                    <a:lumOff val="25000"/>
                  </a:schemeClr>
                </a:solidFill>
              </a:endParaRPr>
            </a:p>
          </p:txBody>
        </p:sp>
        <p:grpSp>
          <p:nvGrpSpPr>
            <p:cNvPr id="70" name="Group 69">
              <a:extLst>
                <a:ext uri="{FF2B5EF4-FFF2-40B4-BE49-F238E27FC236}">
                  <a16:creationId xmlns:a16="http://schemas.microsoft.com/office/drawing/2014/main" id="{A3BE1D2B-231B-38C8-9B97-F64B52C95FF0}"/>
                </a:ext>
              </a:extLst>
            </p:cNvPr>
            <p:cNvGrpSpPr/>
            <p:nvPr/>
          </p:nvGrpSpPr>
          <p:grpSpPr>
            <a:xfrm>
              <a:off x="7172744" y="4041133"/>
              <a:ext cx="4100947" cy="276999"/>
              <a:chOff x="1233201" y="1981251"/>
              <a:chExt cx="4100947" cy="276999"/>
            </a:xfrm>
          </p:grpSpPr>
          <p:sp>
            <p:nvSpPr>
              <p:cNvPr id="75" name="TextBox 74">
                <a:extLst>
                  <a:ext uri="{FF2B5EF4-FFF2-40B4-BE49-F238E27FC236}">
                    <a16:creationId xmlns:a16="http://schemas.microsoft.com/office/drawing/2014/main" id="{07C3F7FE-9B87-83B9-2D32-82E94308CC07}"/>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Phân tích S-W-O-T</a:t>
                </a:r>
                <a:endParaRPr lang="vi-VN" sz="1200" dirty="0">
                  <a:solidFill>
                    <a:schemeClr val="tx1">
                      <a:lumMod val="75000"/>
                      <a:lumOff val="25000"/>
                    </a:schemeClr>
                  </a:solidFill>
                  <a:latin typeface="Roboto" pitchFamily="2" charset="0"/>
                  <a:ea typeface="Roboto" pitchFamily="2" charset="0"/>
                </a:endParaRPr>
              </a:p>
            </p:txBody>
          </p:sp>
          <p:sp>
            <p:nvSpPr>
              <p:cNvPr id="76" name="Oval 75">
                <a:extLst>
                  <a:ext uri="{FF2B5EF4-FFF2-40B4-BE49-F238E27FC236}">
                    <a16:creationId xmlns:a16="http://schemas.microsoft.com/office/drawing/2014/main" id="{27CB9BB3-8EBD-F1B4-952E-B1DF0E2383BC}"/>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1" name="Group 70">
              <a:extLst>
                <a:ext uri="{FF2B5EF4-FFF2-40B4-BE49-F238E27FC236}">
                  <a16:creationId xmlns:a16="http://schemas.microsoft.com/office/drawing/2014/main" id="{107E5AAC-D781-E01D-15A0-118C205984A0}"/>
                </a:ext>
              </a:extLst>
            </p:cNvPr>
            <p:cNvGrpSpPr/>
            <p:nvPr/>
          </p:nvGrpSpPr>
          <p:grpSpPr>
            <a:xfrm>
              <a:off x="7177363" y="4346849"/>
              <a:ext cx="4096327" cy="276999"/>
              <a:chOff x="1237820" y="2286967"/>
              <a:chExt cx="4096327" cy="276999"/>
            </a:xfrm>
          </p:grpSpPr>
          <p:sp>
            <p:nvSpPr>
              <p:cNvPr id="73" name="TextBox 72">
                <a:extLst>
                  <a:ext uri="{FF2B5EF4-FFF2-40B4-BE49-F238E27FC236}">
                    <a16:creationId xmlns:a16="http://schemas.microsoft.com/office/drawing/2014/main" id="{66FF2027-A499-1DA9-75C3-CEFBB7C9A281}"/>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Kết luận </a:t>
                </a:r>
                <a:endParaRPr lang="vi-VN" sz="1200" dirty="0">
                  <a:solidFill>
                    <a:schemeClr val="tx1">
                      <a:lumMod val="75000"/>
                      <a:lumOff val="25000"/>
                    </a:schemeClr>
                  </a:solidFill>
                  <a:latin typeface="Roboto" pitchFamily="2" charset="0"/>
                  <a:ea typeface="Roboto" pitchFamily="2" charset="0"/>
                </a:endParaRPr>
              </a:p>
            </p:txBody>
          </p:sp>
          <p:sp>
            <p:nvSpPr>
              <p:cNvPr id="74" name="Oval 73">
                <a:extLst>
                  <a:ext uri="{FF2B5EF4-FFF2-40B4-BE49-F238E27FC236}">
                    <a16:creationId xmlns:a16="http://schemas.microsoft.com/office/drawing/2014/main" id="{ED41B673-C34B-44BC-F9E8-F6449FCF7C38}"/>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78" name="Graphic 77" descr="Lightbulb and gear with solid fill">
              <a:extLst>
                <a:ext uri="{FF2B5EF4-FFF2-40B4-BE49-F238E27FC236}">
                  <a16:creationId xmlns:a16="http://schemas.microsoft.com/office/drawing/2014/main" id="{F90A8823-47D9-33F9-6645-AEA910ED9DF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18522" y="3280729"/>
              <a:ext cx="791167" cy="791167"/>
            </a:xfrm>
            <a:prstGeom prst="rect">
              <a:avLst/>
            </a:prstGeom>
          </p:spPr>
        </p:pic>
      </p:grpSp>
      <p:grpSp>
        <p:nvGrpSpPr>
          <p:cNvPr id="94" name="Group 93">
            <a:extLst>
              <a:ext uri="{FF2B5EF4-FFF2-40B4-BE49-F238E27FC236}">
                <a16:creationId xmlns:a16="http://schemas.microsoft.com/office/drawing/2014/main" id="{1C7555A5-56B0-CFBF-E6D1-DDAE6F300D21}"/>
              </a:ext>
            </a:extLst>
          </p:cNvPr>
          <p:cNvGrpSpPr/>
          <p:nvPr/>
        </p:nvGrpSpPr>
        <p:grpSpPr>
          <a:xfrm>
            <a:off x="6555611" y="4891286"/>
            <a:ext cx="5012878" cy="1629077"/>
            <a:chOff x="6260052" y="4888387"/>
            <a:chExt cx="5012878" cy="1629077"/>
          </a:xfrm>
        </p:grpSpPr>
        <p:sp>
          <p:nvSpPr>
            <p:cNvPr id="81" name="Oval 80">
              <a:extLst>
                <a:ext uri="{FF2B5EF4-FFF2-40B4-BE49-F238E27FC236}">
                  <a16:creationId xmlns:a16="http://schemas.microsoft.com/office/drawing/2014/main" id="{80766CEB-69D2-F84F-351E-C342EEAD543E}"/>
                </a:ext>
              </a:extLst>
            </p:cNvPr>
            <p:cNvSpPr/>
            <p:nvPr/>
          </p:nvSpPr>
          <p:spPr>
            <a:xfrm>
              <a:off x="6260052" y="4888387"/>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2" name="Rectangle 81">
              <a:extLst>
                <a:ext uri="{FF2B5EF4-FFF2-40B4-BE49-F238E27FC236}">
                  <a16:creationId xmlns:a16="http://schemas.microsoft.com/office/drawing/2014/main" id="{ECD92B5A-07AD-0EDA-0B92-995262944036}"/>
                </a:ext>
              </a:extLst>
            </p:cNvPr>
            <p:cNvSpPr/>
            <p:nvPr/>
          </p:nvSpPr>
          <p:spPr>
            <a:xfrm>
              <a:off x="6871561" y="5326348"/>
              <a:ext cx="4401369" cy="119111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3" name="Oval 82">
              <a:extLst>
                <a:ext uri="{FF2B5EF4-FFF2-40B4-BE49-F238E27FC236}">
                  <a16:creationId xmlns:a16="http://schemas.microsoft.com/office/drawing/2014/main" id="{3EBA5C96-A2C7-518F-93AB-76C4DA85DB59}"/>
                </a:ext>
              </a:extLst>
            </p:cNvPr>
            <p:cNvSpPr/>
            <p:nvPr/>
          </p:nvSpPr>
          <p:spPr>
            <a:xfrm>
              <a:off x="6356245" y="4984580"/>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4" name="TextBox 83">
              <a:extLst>
                <a:ext uri="{FF2B5EF4-FFF2-40B4-BE49-F238E27FC236}">
                  <a16:creationId xmlns:a16="http://schemas.microsoft.com/office/drawing/2014/main" id="{0FFAA140-AF64-CC27-E407-6277B3AD4234}"/>
                </a:ext>
              </a:extLst>
            </p:cNvPr>
            <p:cNvSpPr txBox="1"/>
            <p:nvPr/>
          </p:nvSpPr>
          <p:spPr>
            <a:xfrm>
              <a:off x="7245875" y="5361473"/>
              <a:ext cx="4027055" cy="338554"/>
            </a:xfrm>
            <a:prstGeom prst="rect">
              <a:avLst/>
            </a:prstGeom>
            <a:noFill/>
          </p:spPr>
          <p:txBody>
            <a:bodyPr wrap="square" rtlCol="0">
              <a:spAutoFit/>
            </a:bodyPr>
            <a:lstStyle/>
            <a:p>
              <a:r>
                <a:rPr lang="en-US" sz="1600" b="1" dirty="0">
                  <a:solidFill>
                    <a:schemeClr val="tx1">
                      <a:lumMod val="75000"/>
                      <a:lumOff val="25000"/>
                    </a:schemeClr>
                  </a:solidFill>
                </a:rPr>
                <a:t>LỘ TRÌNH TRIỂN KHAI KINH DOANH</a:t>
              </a:r>
              <a:endParaRPr lang="vi-VN" sz="1600" b="1" dirty="0">
                <a:solidFill>
                  <a:schemeClr val="tx1">
                    <a:lumMod val="75000"/>
                    <a:lumOff val="25000"/>
                  </a:schemeClr>
                </a:solidFill>
              </a:endParaRPr>
            </a:p>
          </p:txBody>
        </p:sp>
        <p:grpSp>
          <p:nvGrpSpPr>
            <p:cNvPr id="85" name="Group 84">
              <a:extLst>
                <a:ext uri="{FF2B5EF4-FFF2-40B4-BE49-F238E27FC236}">
                  <a16:creationId xmlns:a16="http://schemas.microsoft.com/office/drawing/2014/main" id="{CB6BEF53-514F-696E-7391-C455F92A67B3}"/>
                </a:ext>
              </a:extLst>
            </p:cNvPr>
            <p:cNvGrpSpPr/>
            <p:nvPr/>
          </p:nvGrpSpPr>
          <p:grpSpPr>
            <a:xfrm>
              <a:off x="7158276" y="5783224"/>
              <a:ext cx="4100947" cy="276999"/>
              <a:chOff x="1233201" y="1981251"/>
              <a:chExt cx="4100947" cy="276999"/>
            </a:xfrm>
          </p:grpSpPr>
          <p:sp>
            <p:nvSpPr>
              <p:cNvPr id="90" name="TextBox 89">
                <a:extLst>
                  <a:ext uri="{FF2B5EF4-FFF2-40B4-BE49-F238E27FC236}">
                    <a16:creationId xmlns:a16="http://schemas.microsoft.com/office/drawing/2014/main" id="{E16733A9-7C97-F5A8-B2A7-6EDFE56EC2DF}"/>
                  </a:ext>
                </a:extLst>
              </p:cNvPr>
              <p:cNvSpPr txBox="1"/>
              <p:nvPr/>
            </p:nvSpPr>
            <p:spPr>
              <a:xfrm>
                <a:off x="1307093" y="1981251"/>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Lộ trình triển khai</a:t>
                </a:r>
                <a:endParaRPr lang="vi-VN" sz="1200" dirty="0">
                  <a:solidFill>
                    <a:schemeClr val="tx1">
                      <a:lumMod val="75000"/>
                      <a:lumOff val="25000"/>
                    </a:schemeClr>
                  </a:solidFill>
                  <a:latin typeface="Roboto" pitchFamily="2" charset="0"/>
                  <a:ea typeface="Roboto" pitchFamily="2" charset="0"/>
                </a:endParaRPr>
              </a:p>
            </p:txBody>
          </p:sp>
          <p:sp>
            <p:nvSpPr>
              <p:cNvPr id="91" name="Oval 90">
                <a:extLst>
                  <a:ext uri="{FF2B5EF4-FFF2-40B4-BE49-F238E27FC236}">
                    <a16:creationId xmlns:a16="http://schemas.microsoft.com/office/drawing/2014/main" id="{CEEB89D3-ADFD-5A4C-7B33-1136CE8EAEEE}"/>
                  </a:ext>
                </a:extLst>
              </p:cNvPr>
              <p:cNvSpPr/>
              <p:nvPr/>
            </p:nvSpPr>
            <p:spPr>
              <a:xfrm>
                <a:off x="1233201" y="2082805"/>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6" name="Group 85">
              <a:extLst>
                <a:ext uri="{FF2B5EF4-FFF2-40B4-BE49-F238E27FC236}">
                  <a16:creationId xmlns:a16="http://schemas.microsoft.com/office/drawing/2014/main" id="{46BF2678-F492-5744-B3F1-5E9EC05B7D27}"/>
                </a:ext>
              </a:extLst>
            </p:cNvPr>
            <p:cNvGrpSpPr/>
            <p:nvPr/>
          </p:nvGrpSpPr>
          <p:grpSpPr>
            <a:xfrm>
              <a:off x="7162895" y="6088940"/>
              <a:ext cx="4096327" cy="276999"/>
              <a:chOff x="1237820" y="2286967"/>
              <a:chExt cx="4096327" cy="276999"/>
            </a:xfrm>
          </p:grpSpPr>
          <p:sp>
            <p:nvSpPr>
              <p:cNvPr id="88" name="TextBox 87">
                <a:extLst>
                  <a:ext uri="{FF2B5EF4-FFF2-40B4-BE49-F238E27FC236}">
                    <a16:creationId xmlns:a16="http://schemas.microsoft.com/office/drawing/2014/main" id="{11F6B78D-D610-B09D-8E49-F90BB5C12D23}"/>
                  </a:ext>
                </a:extLst>
              </p:cNvPr>
              <p:cNvSpPr txBox="1"/>
              <p:nvPr/>
            </p:nvSpPr>
            <p:spPr>
              <a:xfrm>
                <a:off x="1307092" y="2286967"/>
                <a:ext cx="4027055" cy="276999"/>
              </a:xfrm>
              <a:prstGeom prst="rect">
                <a:avLst/>
              </a:prstGeom>
              <a:noFill/>
            </p:spPr>
            <p:txBody>
              <a:bodyPr wrap="square" rtlCol="0">
                <a:spAutoFit/>
              </a:bodyPr>
              <a:lstStyle/>
              <a:p>
                <a:r>
                  <a:rPr lang="en-US" sz="1200" dirty="0">
                    <a:solidFill>
                      <a:schemeClr val="tx1">
                        <a:lumMod val="75000"/>
                        <a:lumOff val="25000"/>
                      </a:schemeClr>
                    </a:solidFill>
                    <a:latin typeface="Roboto" pitchFamily="2" charset="0"/>
                    <a:ea typeface="Roboto" pitchFamily="2" charset="0"/>
                  </a:rPr>
                  <a:t>Định hướng phát triển và mở rộng kinh doanh</a:t>
                </a:r>
                <a:endParaRPr lang="vi-VN" sz="1200" dirty="0">
                  <a:solidFill>
                    <a:schemeClr val="tx1">
                      <a:lumMod val="75000"/>
                      <a:lumOff val="25000"/>
                    </a:schemeClr>
                  </a:solidFill>
                  <a:latin typeface="Roboto" pitchFamily="2" charset="0"/>
                  <a:ea typeface="Roboto" pitchFamily="2" charset="0"/>
                </a:endParaRPr>
              </a:p>
            </p:txBody>
          </p:sp>
          <p:sp>
            <p:nvSpPr>
              <p:cNvPr id="89" name="Oval 88">
                <a:extLst>
                  <a:ext uri="{FF2B5EF4-FFF2-40B4-BE49-F238E27FC236}">
                    <a16:creationId xmlns:a16="http://schemas.microsoft.com/office/drawing/2014/main" id="{3B8867E8-AA05-C4B4-0A36-9156C769521A}"/>
                  </a:ext>
                </a:extLst>
              </p:cNvPr>
              <p:cNvSpPr/>
              <p:nvPr/>
            </p:nvSpPr>
            <p:spPr>
              <a:xfrm>
                <a:off x="1237820" y="2388521"/>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93" name="Graphic 92" descr="Decision chart with solid fill">
              <a:extLst>
                <a:ext uri="{FF2B5EF4-FFF2-40B4-BE49-F238E27FC236}">
                  <a16:creationId xmlns:a16="http://schemas.microsoft.com/office/drawing/2014/main" id="{1FB7F71B-2DAF-71C1-3B6E-782AAF0DD49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57943" y="5090706"/>
              <a:ext cx="663670" cy="663670"/>
            </a:xfrm>
            <a:prstGeom prst="rect">
              <a:avLst/>
            </a:prstGeom>
          </p:spPr>
        </p:pic>
      </p:grpSp>
    </p:spTree>
    <p:extLst>
      <p:ext uri="{BB962C8B-B14F-4D97-AF65-F5344CB8AC3E}">
        <p14:creationId xmlns:p14="http://schemas.microsoft.com/office/powerpoint/2010/main" val="266779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anim calcmode="lin" valueType="num">
                                      <p:cBhvr>
                                        <p:cTn id="8" dur="500" fill="hold"/>
                                        <p:tgtEl>
                                          <p:spTgt spid="64"/>
                                        </p:tgtEl>
                                        <p:attrNameLst>
                                          <p:attrName>ppt_x</p:attrName>
                                        </p:attrNameLst>
                                      </p:cBhvr>
                                      <p:tavLst>
                                        <p:tav tm="0">
                                          <p:val>
                                            <p:strVal val="#ppt_x"/>
                                          </p:val>
                                        </p:tav>
                                        <p:tav tm="100000">
                                          <p:val>
                                            <p:strVal val="#ppt_x"/>
                                          </p:val>
                                        </p:tav>
                                      </p:tavLst>
                                    </p:anim>
                                    <p:anim calcmode="lin" valueType="num">
                                      <p:cBhvr>
                                        <p:cTn id="9" dur="500" fill="hold"/>
                                        <p:tgtEl>
                                          <p:spTgt spid="6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750"/>
                                        <p:tgtEl>
                                          <p:spTgt spid="17"/>
                                        </p:tgtEl>
                                      </p:cBhvr>
                                    </p:animEffect>
                                    <p:anim calcmode="lin" valueType="num">
                                      <p:cBhvr>
                                        <p:cTn id="13" dur="750" fill="hold"/>
                                        <p:tgtEl>
                                          <p:spTgt spid="17"/>
                                        </p:tgtEl>
                                        <p:attrNameLst>
                                          <p:attrName>ppt_x</p:attrName>
                                        </p:attrNameLst>
                                      </p:cBhvr>
                                      <p:tavLst>
                                        <p:tav tm="0">
                                          <p:val>
                                            <p:strVal val="#ppt_x"/>
                                          </p:val>
                                        </p:tav>
                                        <p:tav tm="100000">
                                          <p:val>
                                            <p:strVal val="#ppt_x"/>
                                          </p:val>
                                        </p:tav>
                                      </p:tavLst>
                                    </p:anim>
                                    <p:anim calcmode="lin" valueType="num">
                                      <p:cBhvr>
                                        <p:cTn id="14" dur="75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250"/>
                                        <p:tgtEl>
                                          <p:spTgt spid="61"/>
                                        </p:tgtEl>
                                      </p:cBhvr>
                                    </p:animEffect>
                                    <p:anim calcmode="lin" valueType="num">
                                      <p:cBhvr>
                                        <p:cTn id="23" dur="1250" fill="hold"/>
                                        <p:tgtEl>
                                          <p:spTgt spid="61"/>
                                        </p:tgtEl>
                                        <p:attrNameLst>
                                          <p:attrName>ppt_x</p:attrName>
                                        </p:attrNameLst>
                                      </p:cBhvr>
                                      <p:tavLst>
                                        <p:tav tm="0">
                                          <p:val>
                                            <p:strVal val="#ppt_x"/>
                                          </p:val>
                                        </p:tav>
                                        <p:tav tm="100000">
                                          <p:val>
                                            <p:strVal val="#ppt_x"/>
                                          </p:val>
                                        </p:tav>
                                      </p:tavLst>
                                    </p:anim>
                                    <p:anim calcmode="lin" valueType="num">
                                      <p:cBhvr>
                                        <p:cTn id="24" dur="1250" fill="hold"/>
                                        <p:tgtEl>
                                          <p:spTgt spid="6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1500"/>
                                        <p:tgtEl>
                                          <p:spTgt spid="79"/>
                                        </p:tgtEl>
                                      </p:cBhvr>
                                    </p:animEffect>
                                    <p:anim calcmode="lin" valueType="num">
                                      <p:cBhvr>
                                        <p:cTn id="28" dur="1500" fill="hold"/>
                                        <p:tgtEl>
                                          <p:spTgt spid="79"/>
                                        </p:tgtEl>
                                        <p:attrNameLst>
                                          <p:attrName>ppt_x</p:attrName>
                                        </p:attrNameLst>
                                      </p:cBhvr>
                                      <p:tavLst>
                                        <p:tav tm="0">
                                          <p:val>
                                            <p:strVal val="#ppt_x"/>
                                          </p:val>
                                        </p:tav>
                                        <p:tav tm="100000">
                                          <p:val>
                                            <p:strVal val="#ppt_x"/>
                                          </p:val>
                                        </p:tav>
                                      </p:tavLst>
                                    </p:anim>
                                    <p:anim calcmode="lin" valueType="num">
                                      <p:cBhvr>
                                        <p:cTn id="29" dur="1500" fill="hold"/>
                                        <p:tgtEl>
                                          <p:spTgt spid="7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1750"/>
                                        <p:tgtEl>
                                          <p:spTgt spid="94"/>
                                        </p:tgtEl>
                                      </p:cBhvr>
                                    </p:animEffect>
                                    <p:anim calcmode="lin" valueType="num">
                                      <p:cBhvr>
                                        <p:cTn id="33" dur="1750" fill="hold"/>
                                        <p:tgtEl>
                                          <p:spTgt spid="94"/>
                                        </p:tgtEl>
                                        <p:attrNameLst>
                                          <p:attrName>ppt_x</p:attrName>
                                        </p:attrNameLst>
                                      </p:cBhvr>
                                      <p:tavLst>
                                        <p:tav tm="0">
                                          <p:val>
                                            <p:strVal val="#ppt_x"/>
                                          </p:val>
                                        </p:tav>
                                        <p:tav tm="100000">
                                          <p:val>
                                            <p:strVal val="#ppt_x"/>
                                          </p:val>
                                        </p:tav>
                                      </p:tavLst>
                                    </p:anim>
                                    <p:anim calcmode="lin" valueType="num">
                                      <p:cBhvr>
                                        <p:cTn id="34" dur="175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uildings in city">
            <a:extLst>
              <a:ext uri="{FF2B5EF4-FFF2-40B4-BE49-F238E27FC236}">
                <a16:creationId xmlns:a16="http://schemas.microsoft.com/office/drawing/2014/main" id="{2486F083-9B49-376F-C613-7E47E6D3EF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64" y="0"/>
            <a:ext cx="5271796" cy="6858000"/>
          </a:xfrm>
          <a:prstGeom prst="parallelogram">
            <a:avLst>
              <a:gd name="adj" fmla="val 11696"/>
            </a:avLst>
          </a:prstGeom>
        </p:spPr>
      </p:pic>
      <p:sp>
        <p:nvSpPr>
          <p:cNvPr id="4" name="Rectangle 3">
            <a:extLst>
              <a:ext uri="{FF2B5EF4-FFF2-40B4-BE49-F238E27FC236}">
                <a16:creationId xmlns:a16="http://schemas.microsoft.com/office/drawing/2014/main" id="{B91BD578-A875-AF7C-98A1-AC21DD3AEC04}"/>
              </a:ext>
            </a:extLst>
          </p:cNvPr>
          <p:cNvSpPr/>
          <p:nvPr/>
        </p:nvSpPr>
        <p:spPr>
          <a:xfrm>
            <a:off x="0" y="0"/>
            <a:ext cx="6018245" cy="6867236"/>
          </a:xfrm>
          <a:custGeom>
            <a:avLst/>
            <a:gdLst>
              <a:gd name="csX0" fmla="*/ 0 w 6354618"/>
              <a:gd name="csY0" fmla="*/ 0 h 6858000"/>
              <a:gd name="csX1" fmla="*/ 6354618 w 6354618"/>
              <a:gd name="csY1" fmla="*/ 0 h 6858000"/>
              <a:gd name="csX2" fmla="*/ 6354618 w 6354618"/>
              <a:gd name="csY2" fmla="*/ 6858000 h 6858000"/>
              <a:gd name="csX3" fmla="*/ 0 w 6354618"/>
              <a:gd name="csY3" fmla="*/ 6858000 h 6858000"/>
              <a:gd name="csX4" fmla="*/ 0 w 6354618"/>
              <a:gd name="csY4" fmla="*/ 0 h 6858000"/>
              <a:gd name="csX0" fmla="*/ 0 w 6354618"/>
              <a:gd name="csY0" fmla="*/ 0 h 6867236"/>
              <a:gd name="csX1" fmla="*/ 6354618 w 6354618"/>
              <a:gd name="csY1" fmla="*/ 0 h 6867236"/>
              <a:gd name="csX2" fmla="*/ 4248727 w 6354618"/>
              <a:gd name="csY2" fmla="*/ 6867236 h 6867236"/>
              <a:gd name="csX3" fmla="*/ 0 w 6354618"/>
              <a:gd name="csY3" fmla="*/ 6858000 h 6867236"/>
              <a:gd name="csX4" fmla="*/ 0 w 6354618"/>
              <a:gd name="csY4" fmla="*/ 0 h 6867236"/>
            </a:gdLst>
            <a:ahLst/>
            <a:cxnLst>
              <a:cxn ang="0">
                <a:pos x="csX0" y="csY0"/>
              </a:cxn>
              <a:cxn ang="0">
                <a:pos x="csX1" y="csY1"/>
              </a:cxn>
              <a:cxn ang="0">
                <a:pos x="csX2" y="csY2"/>
              </a:cxn>
              <a:cxn ang="0">
                <a:pos x="csX3" y="csY3"/>
              </a:cxn>
              <a:cxn ang="0">
                <a:pos x="csX4" y="csY4"/>
              </a:cxn>
            </a:cxnLst>
            <a:rect l="l" t="t" r="r" b="b"/>
            <a:pathLst>
              <a:path w="6354618" h="6867236">
                <a:moveTo>
                  <a:pt x="0" y="0"/>
                </a:moveTo>
                <a:lnTo>
                  <a:pt x="6354618" y="0"/>
                </a:lnTo>
                <a:lnTo>
                  <a:pt x="4248727" y="6867236"/>
                </a:lnTo>
                <a:lnTo>
                  <a:pt x="0" y="6858000"/>
                </a:lnTo>
                <a:lnTo>
                  <a:pt x="0" y="0"/>
                </a:lnTo>
                <a:close/>
              </a:path>
            </a:pathLst>
          </a:custGeom>
          <a:gradFill>
            <a:gsLst>
              <a:gs pos="0">
                <a:srgbClr val="ACD8F5">
                  <a:alpha val="86000"/>
                </a:srgbClr>
              </a:gs>
              <a:gs pos="51000">
                <a:srgbClr val="148BF2"/>
              </a:gs>
              <a:gs pos="78000">
                <a:srgbClr val="0386D7">
                  <a:alpha val="76000"/>
                </a:srgbClr>
              </a:gs>
              <a:gs pos="100000">
                <a:srgbClr val="0470DD">
                  <a:alpha val="61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08758F63-B985-D032-DC8C-9361751E13E3}"/>
              </a:ext>
            </a:extLst>
          </p:cNvPr>
          <p:cNvSpPr txBox="1"/>
          <p:nvPr/>
        </p:nvSpPr>
        <p:spPr>
          <a:xfrm>
            <a:off x="290002" y="1848724"/>
            <a:ext cx="4981794" cy="1754326"/>
          </a:xfrm>
          <a:prstGeom prst="rect">
            <a:avLst/>
          </a:prstGeom>
          <a:noFill/>
        </p:spPr>
        <p:txBody>
          <a:bodyPr wrap="square" rtlCol="0">
            <a:spAutoFit/>
          </a:bodyPr>
          <a:lstStyle/>
          <a:p>
            <a:r>
              <a:rPr lang="en-US" sz="3600" b="1" dirty="0">
                <a:solidFill>
                  <a:schemeClr val="bg1"/>
                </a:solidFill>
              </a:rPr>
              <a:t>BỐI CẢNH </a:t>
            </a:r>
          </a:p>
          <a:p>
            <a:r>
              <a:rPr lang="en-US" sz="3600" b="1" dirty="0">
                <a:solidFill>
                  <a:schemeClr val="bg1"/>
                </a:solidFill>
              </a:rPr>
              <a:t>&amp; </a:t>
            </a:r>
          </a:p>
          <a:p>
            <a:r>
              <a:rPr lang="en-US" sz="3600" b="1" dirty="0">
                <a:solidFill>
                  <a:schemeClr val="bg1"/>
                </a:solidFill>
              </a:rPr>
              <a:t>NHU CẦU THỰC TIỄN</a:t>
            </a:r>
            <a:endParaRPr lang="vi-VN" sz="3600" b="1" dirty="0">
              <a:solidFill>
                <a:schemeClr val="bg1"/>
              </a:solidFill>
            </a:endParaRPr>
          </a:p>
        </p:txBody>
      </p:sp>
      <p:grpSp>
        <p:nvGrpSpPr>
          <p:cNvPr id="27" name="Group 26">
            <a:extLst>
              <a:ext uri="{FF2B5EF4-FFF2-40B4-BE49-F238E27FC236}">
                <a16:creationId xmlns:a16="http://schemas.microsoft.com/office/drawing/2014/main" id="{2407AD7B-80E9-885E-FBF8-96085AA691AE}"/>
              </a:ext>
            </a:extLst>
          </p:cNvPr>
          <p:cNvGrpSpPr/>
          <p:nvPr/>
        </p:nvGrpSpPr>
        <p:grpSpPr>
          <a:xfrm>
            <a:off x="5385589" y="262550"/>
            <a:ext cx="2815628" cy="543208"/>
            <a:chOff x="5468293" y="262550"/>
            <a:chExt cx="2815628" cy="543208"/>
          </a:xfrm>
        </p:grpSpPr>
        <p:sp>
          <p:nvSpPr>
            <p:cNvPr id="2" name="Rectangle: Rounded Corners 1">
              <a:extLst>
                <a:ext uri="{FF2B5EF4-FFF2-40B4-BE49-F238E27FC236}">
                  <a16:creationId xmlns:a16="http://schemas.microsoft.com/office/drawing/2014/main" id="{0B5186E3-4385-0D5E-580A-4C744066FE4D}"/>
                </a:ext>
              </a:extLst>
            </p:cNvPr>
            <p:cNvSpPr/>
            <p:nvPr/>
          </p:nvSpPr>
          <p:spPr>
            <a:xfrm>
              <a:off x="5468293" y="262550"/>
              <a:ext cx="977774" cy="543208"/>
            </a:xfrm>
            <a:prstGeom prst="roundRect">
              <a:avLst>
                <a:gd name="adj" fmla="val 50000"/>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4">
              <a:extLst>
                <a:ext uri="{FF2B5EF4-FFF2-40B4-BE49-F238E27FC236}">
                  <a16:creationId xmlns:a16="http://schemas.microsoft.com/office/drawing/2014/main" id="{936E2622-9DA5-A706-AD6F-57A6EEE3E023}"/>
                </a:ext>
              </a:extLst>
            </p:cNvPr>
            <p:cNvSpPr/>
            <p:nvPr/>
          </p:nvSpPr>
          <p:spPr>
            <a:xfrm>
              <a:off x="6018245" y="262550"/>
              <a:ext cx="2265676" cy="5432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Viral with solid fill">
              <a:extLst>
                <a:ext uri="{FF2B5EF4-FFF2-40B4-BE49-F238E27FC236}">
                  <a16:creationId xmlns:a16="http://schemas.microsoft.com/office/drawing/2014/main" id="{CDFB84F5-4F3F-7A94-17EC-C58ADFB3C5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14669" y="262550"/>
              <a:ext cx="457200" cy="457200"/>
            </a:xfrm>
            <a:prstGeom prst="rect">
              <a:avLst/>
            </a:prstGeom>
          </p:spPr>
        </p:pic>
        <p:sp>
          <p:nvSpPr>
            <p:cNvPr id="10" name="TextBox 9">
              <a:extLst>
                <a:ext uri="{FF2B5EF4-FFF2-40B4-BE49-F238E27FC236}">
                  <a16:creationId xmlns:a16="http://schemas.microsoft.com/office/drawing/2014/main" id="{1D7C406C-F4FE-A41F-22D3-F3DD315F284A}"/>
                </a:ext>
              </a:extLst>
            </p:cNvPr>
            <p:cNvSpPr txBox="1"/>
            <p:nvPr/>
          </p:nvSpPr>
          <p:spPr>
            <a:xfrm>
              <a:off x="6096001" y="334099"/>
              <a:ext cx="1898210" cy="400110"/>
            </a:xfrm>
            <a:prstGeom prst="rect">
              <a:avLst/>
            </a:prstGeom>
            <a:noFill/>
          </p:spPr>
          <p:txBody>
            <a:bodyPr wrap="square" rtlCol="0">
              <a:spAutoFit/>
            </a:bodyPr>
            <a:lstStyle/>
            <a:p>
              <a:r>
                <a:rPr lang="en-US" sz="2000" b="1" dirty="0">
                  <a:solidFill>
                    <a:schemeClr val="tx1">
                      <a:lumMod val="75000"/>
                      <a:lumOff val="25000"/>
                    </a:schemeClr>
                  </a:solidFill>
                </a:rPr>
                <a:t>BỐI CẢNH</a:t>
              </a:r>
              <a:endParaRPr lang="vi-VN" sz="2000" b="1" dirty="0">
                <a:solidFill>
                  <a:schemeClr val="tx1">
                    <a:lumMod val="75000"/>
                    <a:lumOff val="25000"/>
                  </a:schemeClr>
                </a:solidFill>
              </a:endParaRPr>
            </a:p>
          </p:txBody>
        </p:sp>
      </p:grpSp>
      <p:sp>
        <p:nvSpPr>
          <p:cNvPr id="12" name="TextBox 11">
            <a:extLst>
              <a:ext uri="{FF2B5EF4-FFF2-40B4-BE49-F238E27FC236}">
                <a16:creationId xmlns:a16="http://schemas.microsoft.com/office/drawing/2014/main" id="{243E2986-5105-EDCD-903F-8159DC41C575}"/>
              </a:ext>
            </a:extLst>
          </p:cNvPr>
          <p:cNvSpPr txBox="1"/>
          <p:nvPr/>
        </p:nvSpPr>
        <p:spPr>
          <a:xfrm>
            <a:off x="5743268" y="982300"/>
            <a:ext cx="6018245" cy="461665"/>
          </a:xfrm>
          <a:prstGeom prst="rect">
            <a:avLst/>
          </a:prstGeom>
          <a:noFill/>
        </p:spPr>
        <p:txBody>
          <a:bodyPr wrap="square" rtlCol="0">
            <a:spAutoFit/>
          </a:bodyPr>
          <a:lstStyle/>
          <a:p>
            <a:r>
              <a:rPr lang="vi-VN" sz="1200" dirty="0">
                <a:latin typeface="Roboto" pitchFamily="2" charset="0"/>
                <a:ea typeface="Roboto" pitchFamily="2" charset="0"/>
              </a:rPr>
              <a:t>Trong những năm gần đây, Việt Nam đang bước vào giai đoạn </a:t>
            </a:r>
            <a:r>
              <a:rPr lang="vi-VN" sz="1200" b="1" dirty="0">
                <a:latin typeface="Roboto" pitchFamily="2" charset="0"/>
                <a:ea typeface="Roboto" pitchFamily="2" charset="0"/>
              </a:rPr>
              <a:t>chuyển đổi số sâu rộng</a:t>
            </a:r>
            <a:r>
              <a:rPr lang="vi-VN" sz="1200" dirty="0">
                <a:latin typeface="Roboto" pitchFamily="2" charset="0"/>
                <a:ea typeface="Roboto" pitchFamily="2" charset="0"/>
              </a:rPr>
              <a:t>, đặc biệt trong các lĩnh vực:</a:t>
            </a:r>
            <a:r>
              <a:rPr lang="en-US" sz="1200" dirty="0">
                <a:solidFill>
                  <a:schemeClr val="tx1">
                    <a:lumMod val="75000"/>
                    <a:lumOff val="25000"/>
                  </a:schemeClr>
                </a:solidFill>
                <a:latin typeface="Roboto" pitchFamily="2" charset="0"/>
                <a:ea typeface="Roboto" pitchFamily="2" charset="0"/>
              </a:rPr>
              <a:t> </a:t>
            </a:r>
            <a:endParaRPr lang="vi-VN" sz="1200" dirty="0">
              <a:solidFill>
                <a:schemeClr val="tx1">
                  <a:lumMod val="75000"/>
                  <a:lumOff val="25000"/>
                </a:schemeClr>
              </a:solidFill>
              <a:latin typeface="Roboto" pitchFamily="2" charset="0"/>
              <a:ea typeface="Roboto" pitchFamily="2" charset="0"/>
            </a:endParaRPr>
          </a:p>
        </p:txBody>
      </p:sp>
      <p:grpSp>
        <p:nvGrpSpPr>
          <p:cNvPr id="15" name="Group 14">
            <a:extLst>
              <a:ext uri="{FF2B5EF4-FFF2-40B4-BE49-F238E27FC236}">
                <a16:creationId xmlns:a16="http://schemas.microsoft.com/office/drawing/2014/main" id="{AC9D5473-463C-4A2D-7105-97C250B69EAF}"/>
              </a:ext>
            </a:extLst>
          </p:cNvPr>
          <p:cNvGrpSpPr/>
          <p:nvPr/>
        </p:nvGrpSpPr>
        <p:grpSpPr>
          <a:xfrm>
            <a:off x="6018245" y="1443965"/>
            <a:ext cx="4100947" cy="276999"/>
            <a:chOff x="6018245" y="1443965"/>
            <a:chExt cx="4100947" cy="276999"/>
          </a:xfrm>
        </p:grpSpPr>
        <p:sp>
          <p:nvSpPr>
            <p:cNvPr id="13" name="TextBox 12">
              <a:extLst>
                <a:ext uri="{FF2B5EF4-FFF2-40B4-BE49-F238E27FC236}">
                  <a16:creationId xmlns:a16="http://schemas.microsoft.com/office/drawing/2014/main" id="{A8EFCAD0-C520-B6F1-4F15-5E774DD7DBD3}"/>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Thương mại điện tử</a:t>
              </a:r>
            </a:p>
          </p:txBody>
        </p:sp>
        <p:sp>
          <p:nvSpPr>
            <p:cNvPr id="14" name="Oval 13">
              <a:extLst>
                <a:ext uri="{FF2B5EF4-FFF2-40B4-BE49-F238E27FC236}">
                  <a16:creationId xmlns:a16="http://schemas.microsoft.com/office/drawing/2014/main" id="{9E93C519-6F6B-CCA5-032B-16B780824185}"/>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6" name="Group 15">
            <a:extLst>
              <a:ext uri="{FF2B5EF4-FFF2-40B4-BE49-F238E27FC236}">
                <a16:creationId xmlns:a16="http://schemas.microsoft.com/office/drawing/2014/main" id="{F479E6AB-98E9-7C25-2335-B079922281F5}"/>
              </a:ext>
            </a:extLst>
          </p:cNvPr>
          <p:cNvGrpSpPr/>
          <p:nvPr/>
        </p:nvGrpSpPr>
        <p:grpSpPr>
          <a:xfrm>
            <a:off x="6018245" y="1733279"/>
            <a:ext cx="4100947" cy="276999"/>
            <a:chOff x="6018245" y="1443965"/>
            <a:chExt cx="4100947" cy="276999"/>
          </a:xfrm>
        </p:grpSpPr>
        <p:sp>
          <p:nvSpPr>
            <p:cNvPr id="17" name="TextBox 16">
              <a:extLst>
                <a:ext uri="{FF2B5EF4-FFF2-40B4-BE49-F238E27FC236}">
                  <a16:creationId xmlns:a16="http://schemas.microsoft.com/office/drawing/2014/main" id="{F7D9975D-0332-2AEB-060A-CF8EACA217BE}"/>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Tài chính – ngân hàng – bảo hiểm</a:t>
              </a:r>
            </a:p>
          </p:txBody>
        </p:sp>
        <p:sp>
          <p:nvSpPr>
            <p:cNvPr id="18" name="Oval 17">
              <a:extLst>
                <a:ext uri="{FF2B5EF4-FFF2-40B4-BE49-F238E27FC236}">
                  <a16:creationId xmlns:a16="http://schemas.microsoft.com/office/drawing/2014/main" id="{3E72B51B-C33F-51CB-72C2-791D053C760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9" name="Group 18">
            <a:extLst>
              <a:ext uri="{FF2B5EF4-FFF2-40B4-BE49-F238E27FC236}">
                <a16:creationId xmlns:a16="http://schemas.microsoft.com/office/drawing/2014/main" id="{FC03FC7E-25F2-2E30-BE7B-8B109073EA65}"/>
              </a:ext>
            </a:extLst>
          </p:cNvPr>
          <p:cNvGrpSpPr/>
          <p:nvPr/>
        </p:nvGrpSpPr>
        <p:grpSpPr>
          <a:xfrm>
            <a:off x="6018245" y="2022593"/>
            <a:ext cx="4100947" cy="276999"/>
            <a:chOff x="6018245" y="1443965"/>
            <a:chExt cx="4100947" cy="276999"/>
          </a:xfrm>
        </p:grpSpPr>
        <p:sp>
          <p:nvSpPr>
            <p:cNvPr id="20" name="TextBox 19">
              <a:extLst>
                <a:ext uri="{FF2B5EF4-FFF2-40B4-BE49-F238E27FC236}">
                  <a16:creationId xmlns:a16="http://schemas.microsoft.com/office/drawing/2014/main" id="{369227AA-2967-6AF5-3BC4-3D919D9EB173}"/>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Dịch vụ công trực tuyến</a:t>
              </a:r>
            </a:p>
          </p:txBody>
        </p:sp>
        <p:sp>
          <p:nvSpPr>
            <p:cNvPr id="21" name="Oval 20">
              <a:extLst>
                <a:ext uri="{FF2B5EF4-FFF2-40B4-BE49-F238E27FC236}">
                  <a16:creationId xmlns:a16="http://schemas.microsoft.com/office/drawing/2014/main" id="{FA9B68D0-9F60-79C3-76A5-95AE0DE3027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2" name="Group 21">
            <a:extLst>
              <a:ext uri="{FF2B5EF4-FFF2-40B4-BE49-F238E27FC236}">
                <a16:creationId xmlns:a16="http://schemas.microsoft.com/office/drawing/2014/main" id="{CF6AA56A-6C19-25CB-01A6-ED2D92877649}"/>
              </a:ext>
            </a:extLst>
          </p:cNvPr>
          <p:cNvGrpSpPr/>
          <p:nvPr/>
        </p:nvGrpSpPr>
        <p:grpSpPr>
          <a:xfrm>
            <a:off x="6018245" y="2311907"/>
            <a:ext cx="4100947" cy="276999"/>
            <a:chOff x="6018245" y="1443965"/>
            <a:chExt cx="4100947" cy="276999"/>
          </a:xfrm>
        </p:grpSpPr>
        <p:sp>
          <p:nvSpPr>
            <p:cNvPr id="23" name="TextBox 22">
              <a:extLst>
                <a:ext uri="{FF2B5EF4-FFF2-40B4-BE49-F238E27FC236}">
                  <a16:creationId xmlns:a16="http://schemas.microsoft.com/office/drawing/2014/main" id="{5E6C07C8-75C2-6265-7F38-15565168BD9C}"/>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Doanh nghiệp số (ERP, HRM, CRM, kế toán, thuế điện tử…)</a:t>
              </a:r>
            </a:p>
          </p:txBody>
        </p:sp>
        <p:sp>
          <p:nvSpPr>
            <p:cNvPr id="24" name="Oval 23">
              <a:extLst>
                <a:ext uri="{FF2B5EF4-FFF2-40B4-BE49-F238E27FC236}">
                  <a16:creationId xmlns:a16="http://schemas.microsoft.com/office/drawing/2014/main" id="{E077488C-6696-E8DA-AECC-94477CA863A8}"/>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5" name="TextBox 24">
            <a:extLst>
              <a:ext uri="{FF2B5EF4-FFF2-40B4-BE49-F238E27FC236}">
                <a16:creationId xmlns:a16="http://schemas.microsoft.com/office/drawing/2014/main" id="{438E1AA1-9B89-308B-BC1D-CB601F0C16CC}"/>
              </a:ext>
            </a:extLst>
          </p:cNvPr>
          <p:cNvSpPr txBox="1"/>
          <p:nvPr/>
        </p:nvSpPr>
        <p:spPr>
          <a:xfrm>
            <a:off x="5743267" y="2672774"/>
            <a:ext cx="6018245" cy="461665"/>
          </a:xfrm>
          <a:prstGeom prst="rect">
            <a:avLst/>
          </a:prstGeom>
          <a:noFill/>
        </p:spPr>
        <p:txBody>
          <a:bodyPr wrap="square" rtlCol="0">
            <a:spAutoFit/>
          </a:bodyPr>
          <a:lstStyle/>
          <a:p>
            <a:r>
              <a:rPr lang="vi-VN" sz="1200" dirty="0">
                <a:latin typeface="Roboto" pitchFamily="2" charset="0"/>
                <a:ea typeface="Roboto" pitchFamily="2" charset="0"/>
              </a:rPr>
              <a:t>Song song với đó, </a:t>
            </a:r>
            <a:r>
              <a:rPr lang="vi-VN" sz="1200" b="1" dirty="0">
                <a:latin typeface="Roboto" pitchFamily="2" charset="0"/>
                <a:ea typeface="Roboto" pitchFamily="2" charset="0"/>
              </a:rPr>
              <a:t>định danh điện tử VNeID </a:t>
            </a:r>
            <a:r>
              <a:rPr lang="vi-VN" sz="1200" dirty="0">
                <a:latin typeface="Roboto" pitchFamily="2" charset="0"/>
                <a:ea typeface="Roboto" pitchFamily="2" charset="0"/>
              </a:rPr>
              <a:t>đã trở thành nền tảng định danh thống nhất ở cấp quốc gia, tạo tiền đề cho việc xác thực và ký số từ xa với độ tin cậy pháp lý cao.</a:t>
            </a:r>
          </a:p>
        </p:txBody>
      </p:sp>
      <p:sp>
        <p:nvSpPr>
          <p:cNvPr id="26" name="TextBox 25">
            <a:extLst>
              <a:ext uri="{FF2B5EF4-FFF2-40B4-BE49-F238E27FC236}">
                <a16:creationId xmlns:a16="http://schemas.microsoft.com/office/drawing/2014/main" id="{9F6258D9-E75F-DEF8-C511-BD42D3A7C749}"/>
              </a:ext>
            </a:extLst>
          </p:cNvPr>
          <p:cNvSpPr txBox="1"/>
          <p:nvPr/>
        </p:nvSpPr>
        <p:spPr>
          <a:xfrm>
            <a:off x="5743266" y="3170207"/>
            <a:ext cx="6018245" cy="461665"/>
          </a:xfrm>
          <a:prstGeom prst="rect">
            <a:avLst/>
          </a:prstGeom>
          <a:noFill/>
        </p:spPr>
        <p:txBody>
          <a:bodyPr wrap="square" rtlCol="0">
            <a:spAutoFit/>
          </a:bodyPr>
          <a:lstStyle/>
          <a:p>
            <a:r>
              <a:rPr lang="vi-VN" sz="1200" dirty="0">
                <a:latin typeface="Roboto" pitchFamily="2" charset="0"/>
                <a:ea typeface="Roboto" pitchFamily="2" charset="0"/>
              </a:rPr>
              <a:t>Tuy nhiên, việc triển khai ký số trên thực tế vẫn còn nhiều rào cản, khiến trải nghiệm người dùng và hiệu quả vận hành chưa đạt kỳ vọng.</a:t>
            </a:r>
          </a:p>
        </p:txBody>
      </p:sp>
      <p:sp>
        <p:nvSpPr>
          <p:cNvPr id="33" name="TextBox 32">
            <a:extLst>
              <a:ext uri="{FF2B5EF4-FFF2-40B4-BE49-F238E27FC236}">
                <a16:creationId xmlns:a16="http://schemas.microsoft.com/office/drawing/2014/main" id="{D1C7F45F-1CB8-8435-4901-E0C16BF34139}"/>
              </a:ext>
            </a:extLst>
          </p:cNvPr>
          <p:cNvSpPr txBox="1"/>
          <p:nvPr/>
        </p:nvSpPr>
        <p:spPr>
          <a:xfrm>
            <a:off x="5743268" y="4477406"/>
            <a:ext cx="4531038" cy="276999"/>
          </a:xfrm>
          <a:prstGeom prst="rect">
            <a:avLst/>
          </a:prstGeom>
          <a:noFill/>
        </p:spPr>
        <p:txBody>
          <a:bodyPr wrap="square" rtlCol="0">
            <a:spAutoFit/>
          </a:bodyPr>
          <a:lstStyle/>
          <a:p>
            <a:r>
              <a:rPr lang="vi-VN" sz="1200" dirty="0">
                <a:latin typeface="Roboto" pitchFamily="2" charset="0"/>
                <a:ea typeface="Roboto" pitchFamily="2" charset="0"/>
              </a:rPr>
              <a:t>Thị trường đang có nhu cầu rõ ràng đối với một giải pháp ký số:</a:t>
            </a:r>
          </a:p>
        </p:txBody>
      </p:sp>
      <p:grpSp>
        <p:nvGrpSpPr>
          <p:cNvPr id="34" name="Group 33">
            <a:extLst>
              <a:ext uri="{FF2B5EF4-FFF2-40B4-BE49-F238E27FC236}">
                <a16:creationId xmlns:a16="http://schemas.microsoft.com/office/drawing/2014/main" id="{BB70CAC0-37C2-49E5-F34F-1FEED0599B42}"/>
              </a:ext>
            </a:extLst>
          </p:cNvPr>
          <p:cNvGrpSpPr/>
          <p:nvPr/>
        </p:nvGrpSpPr>
        <p:grpSpPr>
          <a:xfrm>
            <a:off x="6018245" y="4754405"/>
            <a:ext cx="4100947" cy="276999"/>
            <a:chOff x="6018245" y="1443965"/>
            <a:chExt cx="4100947" cy="276999"/>
          </a:xfrm>
        </p:grpSpPr>
        <p:sp>
          <p:nvSpPr>
            <p:cNvPr id="35" name="TextBox 34">
              <a:extLst>
                <a:ext uri="{FF2B5EF4-FFF2-40B4-BE49-F238E27FC236}">
                  <a16:creationId xmlns:a16="http://schemas.microsoft.com/office/drawing/2014/main" id="{11289067-2738-3E81-E8BF-4C822282B68F}"/>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Không phụ thuộc phần cứng cục bộ</a:t>
              </a:r>
            </a:p>
          </p:txBody>
        </p:sp>
        <p:sp>
          <p:nvSpPr>
            <p:cNvPr id="36" name="Oval 35">
              <a:extLst>
                <a:ext uri="{FF2B5EF4-FFF2-40B4-BE49-F238E27FC236}">
                  <a16:creationId xmlns:a16="http://schemas.microsoft.com/office/drawing/2014/main" id="{C3BA8B6D-99EE-46DA-0B41-157CD3FF2B6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7" name="Group 36">
            <a:extLst>
              <a:ext uri="{FF2B5EF4-FFF2-40B4-BE49-F238E27FC236}">
                <a16:creationId xmlns:a16="http://schemas.microsoft.com/office/drawing/2014/main" id="{F19C62BE-7D5D-DEFC-E031-7F77E1E8BBBC}"/>
              </a:ext>
            </a:extLst>
          </p:cNvPr>
          <p:cNvGrpSpPr/>
          <p:nvPr/>
        </p:nvGrpSpPr>
        <p:grpSpPr>
          <a:xfrm>
            <a:off x="6018245" y="5042861"/>
            <a:ext cx="4100947" cy="276999"/>
            <a:chOff x="6018245" y="1443965"/>
            <a:chExt cx="4100947" cy="276999"/>
          </a:xfrm>
        </p:grpSpPr>
        <p:sp>
          <p:nvSpPr>
            <p:cNvPr id="38" name="TextBox 37">
              <a:extLst>
                <a:ext uri="{FF2B5EF4-FFF2-40B4-BE49-F238E27FC236}">
                  <a16:creationId xmlns:a16="http://schemas.microsoft.com/office/drawing/2014/main" id="{0DCC8CE7-4D63-25C8-20F3-D51EEAF78230}"/>
                </a:ext>
              </a:extLst>
            </p:cNvPr>
            <p:cNvSpPr txBox="1"/>
            <p:nvPr/>
          </p:nvSpPr>
          <p:spPr>
            <a:xfrm>
              <a:off x="6092137" y="1443965"/>
              <a:ext cx="4027055" cy="276999"/>
            </a:xfrm>
            <a:prstGeom prst="rect">
              <a:avLst/>
            </a:prstGeom>
            <a:noFill/>
          </p:spPr>
          <p:txBody>
            <a:bodyPr wrap="square" rtlCol="0">
              <a:spAutoFit/>
            </a:bodyPr>
            <a:lstStyle/>
            <a:p>
              <a:r>
                <a:rPr lang="vi-VN" sz="1200" b="1" dirty="0">
                  <a:latin typeface="Roboto" pitchFamily="2" charset="0"/>
                  <a:ea typeface="Roboto" pitchFamily="2" charset="0"/>
                </a:rPr>
                <a:t>Tận dụng VNeID </a:t>
              </a:r>
              <a:r>
                <a:rPr lang="vi-VN" sz="1200" dirty="0">
                  <a:latin typeface="Roboto" pitchFamily="2" charset="0"/>
                  <a:ea typeface="Roboto" pitchFamily="2" charset="0"/>
                </a:rPr>
                <a:t>làm nền tảng xác thực tin cậy</a:t>
              </a:r>
            </a:p>
          </p:txBody>
        </p:sp>
        <p:sp>
          <p:nvSpPr>
            <p:cNvPr id="39" name="Oval 38">
              <a:extLst>
                <a:ext uri="{FF2B5EF4-FFF2-40B4-BE49-F238E27FC236}">
                  <a16:creationId xmlns:a16="http://schemas.microsoft.com/office/drawing/2014/main" id="{365C8417-B635-6601-15A8-E5D7F386697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0" name="Group 39">
            <a:extLst>
              <a:ext uri="{FF2B5EF4-FFF2-40B4-BE49-F238E27FC236}">
                <a16:creationId xmlns:a16="http://schemas.microsoft.com/office/drawing/2014/main" id="{A67DA605-2AE0-ECC8-3BB5-88E36E655028}"/>
              </a:ext>
            </a:extLst>
          </p:cNvPr>
          <p:cNvGrpSpPr/>
          <p:nvPr/>
        </p:nvGrpSpPr>
        <p:grpSpPr>
          <a:xfrm>
            <a:off x="6018245" y="5331317"/>
            <a:ext cx="4100947" cy="276999"/>
            <a:chOff x="6018245" y="1443965"/>
            <a:chExt cx="4100947" cy="276999"/>
          </a:xfrm>
        </p:grpSpPr>
        <p:sp>
          <p:nvSpPr>
            <p:cNvPr id="41" name="TextBox 40">
              <a:extLst>
                <a:ext uri="{FF2B5EF4-FFF2-40B4-BE49-F238E27FC236}">
                  <a16:creationId xmlns:a16="http://schemas.microsoft.com/office/drawing/2014/main" id="{020A838F-2C79-6F23-EDC7-9EB8F83F9D4C}"/>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Ký trực tiếp trong ứng dụng nghiệp vụ hiện có</a:t>
              </a:r>
            </a:p>
          </p:txBody>
        </p:sp>
        <p:sp>
          <p:nvSpPr>
            <p:cNvPr id="42" name="Oval 41">
              <a:extLst>
                <a:ext uri="{FF2B5EF4-FFF2-40B4-BE49-F238E27FC236}">
                  <a16:creationId xmlns:a16="http://schemas.microsoft.com/office/drawing/2014/main" id="{A6789FA8-8CBE-950D-05BC-3EF0DD5EE95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5" name="Group 44">
            <a:extLst>
              <a:ext uri="{FF2B5EF4-FFF2-40B4-BE49-F238E27FC236}">
                <a16:creationId xmlns:a16="http://schemas.microsoft.com/office/drawing/2014/main" id="{40F612E5-AC48-FAE8-1809-CF707610762C}"/>
              </a:ext>
            </a:extLst>
          </p:cNvPr>
          <p:cNvGrpSpPr/>
          <p:nvPr/>
        </p:nvGrpSpPr>
        <p:grpSpPr>
          <a:xfrm>
            <a:off x="5385589" y="3789754"/>
            <a:ext cx="4336610" cy="543208"/>
            <a:chOff x="5468293" y="3829263"/>
            <a:chExt cx="4336610" cy="543208"/>
          </a:xfrm>
        </p:grpSpPr>
        <p:sp>
          <p:nvSpPr>
            <p:cNvPr id="29" name="Rectangle: Rounded Corners 28">
              <a:extLst>
                <a:ext uri="{FF2B5EF4-FFF2-40B4-BE49-F238E27FC236}">
                  <a16:creationId xmlns:a16="http://schemas.microsoft.com/office/drawing/2014/main" id="{A66FC1D7-E552-B8E4-B3E5-696E03838623}"/>
                </a:ext>
              </a:extLst>
            </p:cNvPr>
            <p:cNvSpPr/>
            <p:nvPr/>
          </p:nvSpPr>
          <p:spPr>
            <a:xfrm>
              <a:off x="5468293" y="3829263"/>
              <a:ext cx="977774" cy="543208"/>
            </a:xfrm>
            <a:prstGeom prst="roundRect">
              <a:avLst>
                <a:gd name="adj" fmla="val 50000"/>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Rectangle 29">
              <a:extLst>
                <a:ext uri="{FF2B5EF4-FFF2-40B4-BE49-F238E27FC236}">
                  <a16:creationId xmlns:a16="http://schemas.microsoft.com/office/drawing/2014/main" id="{35ED4C4F-E7F0-9480-BDB1-BD13F7084DB4}"/>
                </a:ext>
              </a:extLst>
            </p:cNvPr>
            <p:cNvSpPr/>
            <p:nvPr/>
          </p:nvSpPr>
          <p:spPr>
            <a:xfrm>
              <a:off x="6018244" y="3829263"/>
              <a:ext cx="3786659" cy="5432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TextBox 31">
              <a:extLst>
                <a:ext uri="{FF2B5EF4-FFF2-40B4-BE49-F238E27FC236}">
                  <a16:creationId xmlns:a16="http://schemas.microsoft.com/office/drawing/2014/main" id="{A3FAFF49-B6C9-91D8-8803-226CBE93E4E1}"/>
                </a:ext>
              </a:extLst>
            </p:cNvPr>
            <p:cNvSpPr txBox="1"/>
            <p:nvPr/>
          </p:nvSpPr>
          <p:spPr>
            <a:xfrm>
              <a:off x="6096001" y="3900812"/>
              <a:ext cx="3708902" cy="400110"/>
            </a:xfrm>
            <a:prstGeom prst="rect">
              <a:avLst/>
            </a:prstGeom>
            <a:noFill/>
          </p:spPr>
          <p:txBody>
            <a:bodyPr wrap="square" rtlCol="0">
              <a:spAutoFit/>
            </a:bodyPr>
            <a:lstStyle/>
            <a:p>
              <a:r>
                <a:rPr lang="en-US" sz="2000" b="1" dirty="0">
                  <a:solidFill>
                    <a:schemeClr val="tx1">
                      <a:lumMod val="75000"/>
                      <a:lumOff val="25000"/>
                    </a:schemeClr>
                  </a:solidFill>
                </a:rPr>
                <a:t>NHU CẦU THỰC TIỄN</a:t>
              </a:r>
              <a:endParaRPr lang="vi-VN" sz="2000" b="1" dirty="0">
                <a:solidFill>
                  <a:schemeClr val="tx1">
                    <a:lumMod val="75000"/>
                    <a:lumOff val="25000"/>
                  </a:schemeClr>
                </a:solidFill>
              </a:endParaRPr>
            </a:p>
          </p:txBody>
        </p:sp>
        <p:pic>
          <p:nvPicPr>
            <p:cNvPr id="44" name="Graphic 43" descr="Supply And Demand with solid fill">
              <a:extLst>
                <a:ext uri="{FF2B5EF4-FFF2-40B4-BE49-F238E27FC236}">
                  <a16:creationId xmlns:a16="http://schemas.microsoft.com/office/drawing/2014/main" id="{6BED9D2A-19C0-FB3B-B2D9-A5237F49D9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37020" y="3855531"/>
              <a:ext cx="481225" cy="481225"/>
            </a:xfrm>
            <a:prstGeom prst="rect">
              <a:avLst/>
            </a:prstGeom>
          </p:spPr>
        </p:pic>
      </p:grpSp>
      <p:grpSp>
        <p:nvGrpSpPr>
          <p:cNvPr id="46" name="Group 45">
            <a:extLst>
              <a:ext uri="{FF2B5EF4-FFF2-40B4-BE49-F238E27FC236}">
                <a16:creationId xmlns:a16="http://schemas.microsoft.com/office/drawing/2014/main" id="{BEC3DDE2-8E35-D414-03BD-97FCECB8D315}"/>
              </a:ext>
            </a:extLst>
          </p:cNvPr>
          <p:cNvGrpSpPr/>
          <p:nvPr/>
        </p:nvGrpSpPr>
        <p:grpSpPr>
          <a:xfrm>
            <a:off x="6018245" y="5619773"/>
            <a:ext cx="4100947" cy="276999"/>
            <a:chOff x="6018245" y="1443965"/>
            <a:chExt cx="4100947" cy="276999"/>
          </a:xfrm>
        </p:grpSpPr>
        <p:sp>
          <p:nvSpPr>
            <p:cNvPr id="47" name="TextBox 46">
              <a:extLst>
                <a:ext uri="{FF2B5EF4-FFF2-40B4-BE49-F238E27FC236}">
                  <a16:creationId xmlns:a16="http://schemas.microsoft.com/office/drawing/2014/main" id="{A92558F5-DBCC-7701-7596-992D6D678050}"/>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Giữ nguyên định dạng tệp gốc sau khi ký</a:t>
              </a:r>
            </a:p>
          </p:txBody>
        </p:sp>
        <p:sp>
          <p:nvSpPr>
            <p:cNvPr id="48" name="Oval 47">
              <a:extLst>
                <a:ext uri="{FF2B5EF4-FFF2-40B4-BE49-F238E27FC236}">
                  <a16:creationId xmlns:a16="http://schemas.microsoft.com/office/drawing/2014/main" id="{804EAE04-84E3-7D89-18F4-DAB35ACC81E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9" name="Group 48">
            <a:extLst>
              <a:ext uri="{FF2B5EF4-FFF2-40B4-BE49-F238E27FC236}">
                <a16:creationId xmlns:a16="http://schemas.microsoft.com/office/drawing/2014/main" id="{9F190632-14E8-09EF-EA21-63E8D31A9FFD}"/>
              </a:ext>
            </a:extLst>
          </p:cNvPr>
          <p:cNvGrpSpPr/>
          <p:nvPr/>
        </p:nvGrpSpPr>
        <p:grpSpPr>
          <a:xfrm>
            <a:off x="6018245" y="5908229"/>
            <a:ext cx="4100947" cy="276999"/>
            <a:chOff x="6018245" y="1443965"/>
            <a:chExt cx="4100947" cy="276999"/>
          </a:xfrm>
        </p:grpSpPr>
        <p:sp>
          <p:nvSpPr>
            <p:cNvPr id="50" name="TextBox 49">
              <a:extLst>
                <a:ext uri="{FF2B5EF4-FFF2-40B4-BE49-F238E27FC236}">
                  <a16:creationId xmlns:a16="http://schemas.microsoft.com/office/drawing/2014/main" id="{95A8F5F9-CEFE-BF05-374A-8873834101AB}"/>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Hỗ trợ nhiều CA ký số</a:t>
              </a:r>
            </a:p>
          </p:txBody>
        </p:sp>
        <p:sp>
          <p:nvSpPr>
            <p:cNvPr id="51" name="Oval 50">
              <a:extLst>
                <a:ext uri="{FF2B5EF4-FFF2-40B4-BE49-F238E27FC236}">
                  <a16:creationId xmlns:a16="http://schemas.microsoft.com/office/drawing/2014/main" id="{CDD90F68-F4B6-F1D7-0FA1-04725F4B938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2" name="Group 51">
            <a:extLst>
              <a:ext uri="{FF2B5EF4-FFF2-40B4-BE49-F238E27FC236}">
                <a16:creationId xmlns:a16="http://schemas.microsoft.com/office/drawing/2014/main" id="{DA017C89-3BC0-F824-454D-B01B9048D4CC}"/>
              </a:ext>
            </a:extLst>
          </p:cNvPr>
          <p:cNvGrpSpPr/>
          <p:nvPr/>
        </p:nvGrpSpPr>
        <p:grpSpPr>
          <a:xfrm>
            <a:off x="6018245" y="6196685"/>
            <a:ext cx="4100947" cy="276999"/>
            <a:chOff x="6018245" y="1443965"/>
            <a:chExt cx="4100947" cy="276999"/>
          </a:xfrm>
        </p:grpSpPr>
        <p:sp>
          <p:nvSpPr>
            <p:cNvPr id="53" name="TextBox 52">
              <a:extLst>
                <a:ext uri="{FF2B5EF4-FFF2-40B4-BE49-F238E27FC236}">
                  <a16:creationId xmlns:a16="http://schemas.microsoft.com/office/drawing/2014/main" id="{78D0321E-B461-637B-51B8-4F15A8BF39BF}"/>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Tự động hóa toàn bộ vòng đời chứng thư</a:t>
              </a:r>
            </a:p>
          </p:txBody>
        </p:sp>
        <p:sp>
          <p:nvSpPr>
            <p:cNvPr id="54" name="Oval 53">
              <a:extLst>
                <a:ext uri="{FF2B5EF4-FFF2-40B4-BE49-F238E27FC236}">
                  <a16:creationId xmlns:a16="http://schemas.microsoft.com/office/drawing/2014/main" id="{2FF2D4F3-CC02-49FB-60B3-F77AAA34CBE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5" name="Group 54">
            <a:extLst>
              <a:ext uri="{FF2B5EF4-FFF2-40B4-BE49-F238E27FC236}">
                <a16:creationId xmlns:a16="http://schemas.microsoft.com/office/drawing/2014/main" id="{C29A7196-81D2-D5FB-CDF9-1F6B01DC21D6}"/>
              </a:ext>
            </a:extLst>
          </p:cNvPr>
          <p:cNvGrpSpPr/>
          <p:nvPr/>
        </p:nvGrpSpPr>
        <p:grpSpPr>
          <a:xfrm>
            <a:off x="6018245" y="6485142"/>
            <a:ext cx="4100947" cy="276999"/>
            <a:chOff x="6018245" y="1443965"/>
            <a:chExt cx="4100947" cy="276999"/>
          </a:xfrm>
        </p:grpSpPr>
        <p:sp>
          <p:nvSpPr>
            <p:cNvPr id="56" name="TextBox 55">
              <a:extLst>
                <a:ext uri="{FF2B5EF4-FFF2-40B4-BE49-F238E27FC236}">
                  <a16:creationId xmlns:a16="http://schemas.microsoft.com/office/drawing/2014/main" id="{C74C6028-744D-E82C-B4F6-AD5F063E3DB9}"/>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Đáp ứng yêu cầu ATTT &amp; tiêu chuẩn quốc tế</a:t>
              </a:r>
            </a:p>
          </p:txBody>
        </p:sp>
        <p:sp>
          <p:nvSpPr>
            <p:cNvPr id="57" name="Oval 56">
              <a:extLst>
                <a:ext uri="{FF2B5EF4-FFF2-40B4-BE49-F238E27FC236}">
                  <a16:creationId xmlns:a16="http://schemas.microsoft.com/office/drawing/2014/main" id="{434E2601-55A8-BEF4-6416-8AE63AC52DA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332461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7"/>
                                        </p:tgtEl>
                                      </p:cBhvr>
                                    </p:animEffect>
                                    <p:animScale>
                                      <p:cBhvr>
                                        <p:cTn id="7" dur="250" autoRev="1" fill="hold"/>
                                        <p:tgtEl>
                                          <p:spTgt spid="27"/>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45"/>
                                        </p:tgtEl>
                                      </p:cBhvr>
                                    </p:animEffect>
                                    <p:animScale>
                                      <p:cBhvr>
                                        <p:cTn id="10" dur="250" autoRev="1" fill="hold"/>
                                        <p:tgtEl>
                                          <p:spTgt spid="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ildings in city">
            <a:extLst>
              <a:ext uri="{FF2B5EF4-FFF2-40B4-BE49-F238E27FC236}">
                <a16:creationId xmlns:a16="http://schemas.microsoft.com/office/drawing/2014/main" id="{BBACB2BA-912E-A780-469B-63DF4DE0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771992" y="0"/>
            <a:ext cx="5420008" cy="6858000"/>
          </a:xfrm>
          <a:prstGeom prst="parallelogram">
            <a:avLst>
              <a:gd name="adj" fmla="val 11696"/>
            </a:avLst>
          </a:prstGeom>
        </p:spPr>
      </p:pic>
      <p:sp>
        <p:nvSpPr>
          <p:cNvPr id="5" name="Rectangle 3">
            <a:extLst>
              <a:ext uri="{FF2B5EF4-FFF2-40B4-BE49-F238E27FC236}">
                <a16:creationId xmlns:a16="http://schemas.microsoft.com/office/drawing/2014/main" id="{CA24681B-2399-53EA-DD61-D3EDD2CABD1F}"/>
              </a:ext>
            </a:extLst>
          </p:cNvPr>
          <p:cNvSpPr/>
          <p:nvPr/>
        </p:nvSpPr>
        <p:spPr>
          <a:xfrm flipH="1">
            <a:off x="6011500" y="-9236"/>
            <a:ext cx="6180499" cy="6867236"/>
          </a:xfrm>
          <a:custGeom>
            <a:avLst/>
            <a:gdLst>
              <a:gd name="csX0" fmla="*/ 0 w 6354618"/>
              <a:gd name="csY0" fmla="*/ 0 h 6858000"/>
              <a:gd name="csX1" fmla="*/ 6354618 w 6354618"/>
              <a:gd name="csY1" fmla="*/ 0 h 6858000"/>
              <a:gd name="csX2" fmla="*/ 6354618 w 6354618"/>
              <a:gd name="csY2" fmla="*/ 6858000 h 6858000"/>
              <a:gd name="csX3" fmla="*/ 0 w 6354618"/>
              <a:gd name="csY3" fmla="*/ 6858000 h 6858000"/>
              <a:gd name="csX4" fmla="*/ 0 w 6354618"/>
              <a:gd name="csY4" fmla="*/ 0 h 6858000"/>
              <a:gd name="csX0" fmla="*/ 0 w 6354618"/>
              <a:gd name="csY0" fmla="*/ 0 h 6867236"/>
              <a:gd name="csX1" fmla="*/ 6354618 w 6354618"/>
              <a:gd name="csY1" fmla="*/ 0 h 6867236"/>
              <a:gd name="csX2" fmla="*/ 4248727 w 6354618"/>
              <a:gd name="csY2" fmla="*/ 6867236 h 6867236"/>
              <a:gd name="csX3" fmla="*/ 0 w 6354618"/>
              <a:gd name="csY3" fmla="*/ 6858000 h 6867236"/>
              <a:gd name="csX4" fmla="*/ 0 w 6354618"/>
              <a:gd name="csY4" fmla="*/ 0 h 6867236"/>
            </a:gdLst>
            <a:ahLst/>
            <a:cxnLst>
              <a:cxn ang="0">
                <a:pos x="csX0" y="csY0"/>
              </a:cxn>
              <a:cxn ang="0">
                <a:pos x="csX1" y="csY1"/>
              </a:cxn>
              <a:cxn ang="0">
                <a:pos x="csX2" y="csY2"/>
              </a:cxn>
              <a:cxn ang="0">
                <a:pos x="csX3" y="csY3"/>
              </a:cxn>
              <a:cxn ang="0">
                <a:pos x="csX4" y="csY4"/>
              </a:cxn>
            </a:cxnLst>
            <a:rect l="l" t="t" r="r" b="b"/>
            <a:pathLst>
              <a:path w="6354618" h="6867236">
                <a:moveTo>
                  <a:pt x="0" y="0"/>
                </a:moveTo>
                <a:lnTo>
                  <a:pt x="6354618" y="0"/>
                </a:lnTo>
                <a:lnTo>
                  <a:pt x="4248727" y="6867236"/>
                </a:lnTo>
                <a:lnTo>
                  <a:pt x="0" y="6858000"/>
                </a:lnTo>
                <a:lnTo>
                  <a:pt x="0" y="0"/>
                </a:lnTo>
                <a:close/>
              </a:path>
            </a:pathLst>
          </a:custGeom>
          <a:gradFill>
            <a:gsLst>
              <a:gs pos="0">
                <a:srgbClr val="ACD8F5">
                  <a:alpha val="86000"/>
                </a:srgbClr>
              </a:gs>
              <a:gs pos="51000">
                <a:srgbClr val="148BF2"/>
              </a:gs>
              <a:gs pos="78000">
                <a:srgbClr val="0386D7">
                  <a:alpha val="76000"/>
                </a:srgbClr>
              </a:gs>
              <a:gs pos="100000">
                <a:srgbClr val="0470DD">
                  <a:alpha val="61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55FD04F9-4C8F-67B6-C534-046876AC7BCF}"/>
              </a:ext>
            </a:extLst>
          </p:cNvPr>
          <p:cNvSpPr txBox="1"/>
          <p:nvPr/>
        </p:nvSpPr>
        <p:spPr>
          <a:xfrm>
            <a:off x="7007383" y="2066007"/>
            <a:ext cx="5271796" cy="1754326"/>
          </a:xfrm>
          <a:prstGeom prst="rect">
            <a:avLst/>
          </a:prstGeom>
          <a:noFill/>
        </p:spPr>
        <p:txBody>
          <a:bodyPr wrap="square" rtlCol="0">
            <a:spAutoFit/>
          </a:bodyPr>
          <a:lstStyle/>
          <a:p>
            <a:r>
              <a:rPr lang="en-US" sz="3600" b="1" dirty="0">
                <a:solidFill>
                  <a:schemeClr val="bg1"/>
                </a:solidFill>
              </a:rPr>
              <a:t>HIỆN TRẠNG THỰC TẾ</a:t>
            </a:r>
          </a:p>
          <a:p>
            <a:pPr algn="ctr"/>
            <a:r>
              <a:rPr lang="en-US" sz="3600" b="1" dirty="0">
                <a:solidFill>
                  <a:schemeClr val="bg1"/>
                </a:solidFill>
              </a:rPr>
              <a:t>&amp; </a:t>
            </a:r>
          </a:p>
          <a:p>
            <a:r>
              <a:rPr lang="en-US" sz="3600" b="1" dirty="0">
                <a:solidFill>
                  <a:schemeClr val="bg1"/>
                </a:solidFill>
              </a:rPr>
              <a:t>CÁC VẤN ĐỀ TỒN ĐỌNG</a:t>
            </a:r>
            <a:endParaRPr lang="vi-VN" sz="3600" b="1" dirty="0">
              <a:solidFill>
                <a:schemeClr val="bg1"/>
              </a:solidFill>
            </a:endParaRPr>
          </a:p>
        </p:txBody>
      </p:sp>
      <p:grpSp>
        <p:nvGrpSpPr>
          <p:cNvPr id="23" name="Group 22">
            <a:extLst>
              <a:ext uri="{FF2B5EF4-FFF2-40B4-BE49-F238E27FC236}">
                <a16:creationId xmlns:a16="http://schemas.microsoft.com/office/drawing/2014/main" id="{5D507296-F543-583C-9AF4-D1BF23A1DEE9}"/>
              </a:ext>
            </a:extLst>
          </p:cNvPr>
          <p:cNvGrpSpPr/>
          <p:nvPr/>
        </p:nvGrpSpPr>
        <p:grpSpPr>
          <a:xfrm>
            <a:off x="517222" y="200303"/>
            <a:ext cx="4327556" cy="559051"/>
            <a:chOff x="0" y="200303"/>
            <a:chExt cx="4327556" cy="559051"/>
          </a:xfrm>
        </p:grpSpPr>
        <p:sp>
          <p:nvSpPr>
            <p:cNvPr id="12" name="Rectangle 11">
              <a:extLst>
                <a:ext uri="{FF2B5EF4-FFF2-40B4-BE49-F238E27FC236}">
                  <a16:creationId xmlns:a16="http://schemas.microsoft.com/office/drawing/2014/main" id="{4FC1EDB9-E551-A9F9-8B7E-2FFF1A0766C3}"/>
                </a:ext>
              </a:extLst>
            </p:cNvPr>
            <p:cNvSpPr/>
            <p:nvPr/>
          </p:nvSpPr>
          <p:spPr>
            <a:xfrm>
              <a:off x="279525" y="200303"/>
              <a:ext cx="4048031" cy="559051"/>
            </a:xfrm>
            <a:prstGeom prst="rect">
              <a:avLst/>
            </a:prstGeom>
            <a:gradFill flip="none" rotWithShape="1">
              <a:gsLst>
                <a:gs pos="38000">
                  <a:schemeClr val="accent1">
                    <a:lumMod val="5000"/>
                    <a:lumOff val="95000"/>
                  </a:schemeClr>
                </a:gs>
                <a:gs pos="77000">
                  <a:schemeClr val="accent4">
                    <a:lumMod val="20000"/>
                    <a:lumOff val="80000"/>
                  </a:schemeClr>
                </a:gs>
                <a:gs pos="100000">
                  <a:srgbClr val="148BF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15AD8512-01F6-B0A7-773E-991B03180E41}"/>
                </a:ext>
              </a:extLst>
            </p:cNvPr>
            <p:cNvSpPr txBox="1"/>
            <p:nvPr/>
          </p:nvSpPr>
          <p:spPr>
            <a:xfrm>
              <a:off x="563200" y="306933"/>
              <a:ext cx="3764356" cy="338554"/>
            </a:xfrm>
            <a:prstGeom prst="rect">
              <a:avLst/>
            </a:prstGeom>
            <a:noFill/>
          </p:spPr>
          <p:txBody>
            <a:bodyPr wrap="square" rtlCol="0">
              <a:spAutoFit/>
            </a:bodyPr>
            <a:lstStyle/>
            <a:p>
              <a:r>
                <a:rPr lang="en-US" sz="1600" b="1" dirty="0">
                  <a:solidFill>
                    <a:schemeClr val="tx1">
                      <a:lumMod val="75000"/>
                      <a:lumOff val="25000"/>
                    </a:schemeClr>
                  </a:solidFill>
                </a:rPr>
                <a:t>PHỤ THUỘC PHẦN CỨNG CỤC BỘ</a:t>
              </a:r>
              <a:endParaRPr lang="vi-VN" sz="1600" b="1" dirty="0">
                <a:solidFill>
                  <a:schemeClr val="tx1">
                    <a:lumMod val="75000"/>
                    <a:lumOff val="25000"/>
                  </a:schemeClr>
                </a:solidFill>
              </a:endParaRPr>
            </a:p>
          </p:txBody>
        </p:sp>
        <p:grpSp>
          <p:nvGrpSpPr>
            <p:cNvPr id="11" name="Group 10">
              <a:extLst>
                <a:ext uri="{FF2B5EF4-FFF2-40B4-BE49-F238E27FC236}">
                  <a16:creationId xmlns:a16="http://schemas.microsoft.com/office/drawing/2014/main" id="{E8A6E1AD-1E21-AE26-542C-5F6F3E0E58A2}"/>
                </a:ext>
              </a:extLst>
            </p:cNvPr>
            <p:cNvGrpSpPr/>
            <p:nvPr/>
          </p:nvGrpSpPr>
          <p:grpSpPr>
            <a:xfrm>
              <a:off x="0" y="200303"/>
              <a:ext cx="559051" cy="559051"/>
              <a:chOff x="3032911" y="2869949"/>
              <a:chExt cx="559051" cy="559051"/>
            </a:xfrm>
          </p:grpSpPr>
          <p:sp>
            <p:nvSpPr>
              <p:cNvPr id="10" name="Rectangle: Rounded Corners 9">
                <a:extLst>
                  <a:ext uri="{FF2B5EF4-FFF2-40B4-BE49-F238E27FC236}">
                    <a16:creationId xmlns:a16="http://schemas.microsoft.com/office/drawing/2014/main" id="{B4337760-1435-3755-74ED-021BDDFFEB51}"/>
                  </a:ext>
                </a:extLst>
              </p:cNvPr>
              <p:cNvSpPr/>
              <p:nvPr/>
            </p:nvSpPr>
            <p:spPr>
              <a:xfrm>
                <a:off x="3032911" y="2869949"/>
                <a:ext cx="559051" cy="559051"/>
              </a:xfrm>
              <a:prstGeom prst="roundRect">
                <a:avLst/>
              </a:prstGeom>
              <a:solidFill>
                <a:srgbClr val="0386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Dim (Medium Sun) with solid fill">
                <a:extLst>
                  <a:ext uri="{FF2B5EF4-FFF2-40B4-BE49-F238E27FC236}">
                    <a16:creationId xmlns:a16="http://schemas.microsoft.com/office/drawing/2014/main" id="{F4B64DF9-3F9C-EAA5-697C-500259DBE8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7060" y="2874098"/>
                <a:ext cx="550752" cy="550752"/>
              </a:xfrm>
              <a:prstGeom prst="rect">
                <a:avLst/>
              </a:prstGeom>
            </p:spPr>
          </p:pic>
        </p:grpSp>
      </p:grpSp>
      <p:sp>
        <p:nvSpPr>
          <p:cNvPr id="13" name="TextBox 12">
            <a:extLst>
              <a:ext uri="{FF2B5EF4-FFF2-40B4-BE49-F238E27FC236}">
                <a16:creationId xmlns:a16="http://schemas.microsoft.com/office/drawing/2014/main" id="{9950F039-B010-1C62-4EB0-BFE51DB197E6}"/>
              </a:ext>
            </a:extLst>
          </p:cNvPr>
          <p:cNvSpPr txBox="1"/>
          <p:nvPr/>
        </p:nvSpPr>
        <p:spPr>
          <a:xfrm>
            <a:off x="479664" y="861834"/>
            <a:ext cx="5178422" cy="276999"/>
          </a:xfrm>
          <a:prstGeom prst="rect">
            <a:avLst/>
          </a:prstGeom>
          <a:noFill/>
        </p:spPr>
        <p:txBody>
          <a:bodyPr wrap="square" rtlCol="0">
            <a:spAutoFit/>
          </a:bodyPr>
          <a:lstStyle/>
          <a:p>
            <a:r>
              <a:rPr lang="vi-VN" sz="1200" dirty="0">
                <a:latin typeface="Roboto" pitchFamily="2" charset="0"/>
                <a:ea typeface="Roboto" pitchFamily="2" charset="0"/>
              </a:rPr>
              <a:t>Mô hình ký số truyền thống hiện nay vẫn dựa chủ yếu vào:</a:t>
            </a:r>
            <a:r>
              <a:rPr lang="en-US" sz="1200" dirty="0">
                <a:solidFill>
                  <a:schemeClr val="tx1">
                    <a:lumMod val="75000"/>
                    <a:lumOff val="25000"/>
                  </a:schemeClr>
                </a:solidFill>
                <a:latin typeface="Roboto" pitchFamily="2" charset="0"/>
                <a:ea typeface="Roboto" pitchFamily="2" charset="0"/>
              </a:rPr>
              <a:t> </a:t>
            </a:r>
            <a:endParaRPr lang="vi-VN" sz="1200" dirty="0">
              <a:solidFill>
                <a:schemeClr val="tx1">
                  <a:lumMod val="75000"/>
                  <a:lumOff val="25000"/>
                </a:schemeClr>
              </a:solidFill>
              <a:latin typeface="Roboto" pitchFamily="2" charset="0"/>
              <a:ea typeface="Roboto" pitchFamily="2" charset="0"/>
            </a:endParaRPr>
          </a:p>
        </p:txBody>
      </p:sp>
      <p:grpSp>
        <p:nvGrpSpPr>
          <p:cNvPr id="14" name="Group 13">
            <a:extLst>
              <a:ext uri="{FF2B5EF4-FFF2-40B4-BE49-F238E27FC236}">
                <a16:creationId xmlns:a16="http://schemas.microsoft.com/office/drawing/2014/main" id="{0E75B91D-9DB0-A1A6-A0DC-6C93192789C8}"/>
              </a:ext>
            </a:extLst>
          </p:cNvPr>
          <p:cNvGrpSpPr/>
          <p:nvPr/>
        </p:nvGrpSpPr>
        <p:grpSpPr>
          <a:xfrm>
            <a:off x="754640" y="1148012"/>
            <a:ext cx="4100947" cy="276999"/>
            <a:chOff x="6018245" y="1443965"/>
            <a:chExt cx="4100947" cy="276999"/>
          </a:xfrm>
        </p:grpSpPr>
        <p:sp>
          <p:nvSpPr>
            <p:cNvPr id="15" name="TextBox 14">
              <a:extLst>
                <a:ext uri="{FF2B5EF4-FFF2-40B4-BE49-F238E27FC236}">
                  <a16:creationId xmlns:a16="http://schemas.microsoft.com/office/drawing/2014/main" id="{B78FB16A-455C-67F1-7CC8-A73147E9390B}"/>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USB Token</a:t>
              </a:r>
            </a:p>
          </p:txBody>
        </p:sp>
        <p:sp>
          <p:nvSpPr>
            <p:cNvPr id="16" name="Oval 15">
              <a:extLst>
                <a:ext uri="{FF2B5EF4-FFF2-40B4-BE49-F238E27FC236}">
                  <a16:creationId xmlns:a16="http://schemas.microsoft.com/office/drawing/2014/main" id="{228973A4-411B-A853-D8B1-198A5D757DA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7" name="Group 16">
            <a:extLst>
              <a:ext uri="{FF2B5EF4-FFF2-40B4-BE49-F238E27FC236}">
                <a16:creationId xmlns:a16="http://schemas.microsoft.com/office/drawing/2014/main" id="{8226924E-64E3-D28D-6FE8-873BB6064761}"/>
              </a:ext>
            </a:extLst>
          </p:cNvPr>
          <p:cNvGrpSpPr/>
          <p:nvPr/>
        </p:nvGrpSpPr>
        <p:grpSpPr>
          <a:xfrm>
            <a:off x="754640" y="1437326"/>
            <a:ext cx="4100947" cy="276999"/>
            <a:chOff x="6018245" y="1443965"/>
            <a:chExt cx="4100947" cy="276999"/>
          </a:xfrm>
        </p:grpSpPr>
        <p:sp>
          <p:nvSpPr>
            <p:cNvPr id="18" name="TextBox 17">
              <a:extLst>
                <a:ext uri="{FF2B5EF4-FFF2-40B4-BE49-F238E27FC236}">
                  <a16:creationId xmlns:a16="http://schemas.microsoft.com/office/drawing/2014/main" id="{17EDE383-F425-C0E7-6E10-EA5DD79FB209}"/>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Thẻ thông minh (smartcard)</a:t>
              </a:r>
            </a:p>
          </p:txBody>
        </p:sp>
        <p:sp>
          <p:nvSpPr>
            <p:cNvPr id="19" name="Oval 18">
              <a:extLst>
                <a:ext uri="{FF2B5EF4-FFF2-40B4-BE49-F238E27FC236}">
                  <a16:creationId xmlns:a16="http://schemas.microsoft.com/office/drawing/2014/main" id="{030C8342-BA8C-8E4D-783C-3E838011FA3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 name="Group 19">
            <a:extLst>
              <a:ext uri="{FF2B5EF4-FFF2-40B4-BE49-F238E27FC236}">
                <a16:creationId xmlns:a16="http://schemas.microsoft.com/office/drawing/2014/main" id="{C40BBC0D-FB8F-A381-0C62-B6A831E60A39}"/>
              </a:ext>
            </a:extLst>
          </p:cNvPr>
          <p:cNvGrpSpPr/>
          <p:nvPr/>
        </p:nvGrpSpPr>
        <p:grpSpPr>
          <a:xfrm>
            <a:off x="754640" y="1726640"/>
            <a:ext cx="4620912" cy="276999"/>
            <a:chOff x="6018245" y="1443965"/>
            <a:chExt cx="4620912" cy="276999"/>
          </a:xfrm>
        </p:grpSpPr>
        <p:sp>
          <p:nvSpPr>
            <p:cNvPr id="21" name="TextBox 20">
              <a:extLst>
                <a:ext uri="{FF2B5EF4-FFF2-40B4-BE49-F238E27FC236}">
                  <a16:creationId xmlns:a16="http://schemas.microsoft.com/office/drawing/2014/main" id="{E5D5AEBE-6736-D4D9-30F4-58CD6BA90A9F}"/>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Trình điều khiển và phần mềm cài đặt trên máy người dùng</a:t>
              </a:r>
            </a:p>
          </p:txBody>
        </p:sp>
        <p:sp>
          <p:nvSpPr>
            <p:cNvPr id="22" name="Oval 21">
              <a:extLst>
                <a:ext uri="{FF2B5EF4-FFF2-40B4-BE49-F238E27FC236}">
                  <a16:creationId xmlns:a16="http://schemas.microsoft.com/office/drawing/2014/main" id="{3F325690-1A3D-44E1-A66B-80566FFDCD7D}"/>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4" name="TextBox 23">
            <a:extLst>
              <a:ext uri="{FF2B5EF4-FFF2-40B4-BE49-F238E27FC236}">
                <a16:creationId xmlns:a16="http://schemas.microsoft.com/office/drawing/2014/main" id="{8252543A-4412-5412-B9F3-131DF547D1FD}"/>
              </a:ext>
            </a:extLst>
          </p:cNvPr>
          <p:cNvSpPr txBox="1"/>
          <p:nvPr/>
        </p:nvSpPr>
        <p:spPr>
          <a:xfrm>
            <a:off x="479662" y="2046263"/>
            <a:ext cx="6018245" cy="276999"/>
          </a:xfrm>
          <a:prstGeom prst="rect">
            <a:avLst/>
          </a:prstGeom>
          <a:noFill/>
        </p:spPr>
        <p:txBody>
          <a:bodyPr wrap="square" rtlCol="0">
            <a:spAutoFit/>
          </a:bodyPr>
          <a:lstStyle/>
          <a:p>
            <a:r>
              <a:rPr lang="vi-VN" sz="1200" dirty="0">
                <a:latin typeface="Roboto" pitchFamily="2" charset="0"/>
                <a:ea typeface="Roboto" pitchFamily="2" charset="0"/>
              </a:rPr>
              <a:t>Các hạn chế chính:</a:t>
            </a:r>
            <a:r>
              <a:rPr lang="en-US" sz="1200" dirty="0">
                <a:solidFill>
                  <a:schemeClr val="tx1">
                    <a:lumMod val="75000"/>
                    <a:lumOff val="25000"/>
                  </a:schemeClr>
                </a:solidFill>
                <a:latin typeface="Roboto" pitchFamily="2" charset="0"/>
                <a:ea typeface="Roboto" pitchFamily="2" charset="0"/>
              </a:rPr>
              <a:t> </a:t>
            </a:r>
            <a:endParaRPr lang="vi-VN" sz="1200" dirty="0">
              <a:solidFill>
                <a:schemeClr val="tx1">
                  <a:lumMod val="75000"/>
                  <a:lumOff val="25000"/>
                </a:schemeClr>
              </a:solidFill>
              <a:latin typeface="Roboto" pitchFamily="2" charset="0"/>
              <a:ea typeface="Roboto" pitchFamily="2" charset="0"/>
            </a:endParaRPr>
          </a:p>
        </p:txBody>
      </p:sp>
      <p:grpSp>
        <p:nvGrpSpPr>
          <p:cNvPr id="25" name="Group 24">
            <a:extLst>
              <a:ext uri="{FF2B5EF4-FFF2-40B4-BE49-F238E27FC236}">
                <a16:creationId xmlns:a16="http://schemas.microsoft.com/office/drawing/2014/main" id="{7BA78B6B-7B65-1967-8FEF-DA44CACEF57A}"/>
              </a:ext>
            </a:extLst>
          </p:cNvPr>
          <p:cNvGrpSpPr/>
          <p:nvPr/>
        </p:nvGrpSpPr>
        <p:grpSpPr>
          <a:xfrm>
            <a:off x="754640" y="2380957"/>
            <a:ext cx="5858584" cy="276999"/>
            <a:chOff x="6018245" y="1443965"/>
            <a:chExt cx="5858584" cy="276999"/>
          </a:xfrm>
        </p:grpSpPr>
        <p:sp>
          <p:nvSpPr>
            <p:cNvPr id="26" name="TextBox 25">
              <a:extLst>
                <a:ext uri="{FF2B5EF4-FFF2-40B4-BE49-F238E27FC236}">
                  <a16:creationId xmlns:a16="http://schemas.microsoft.com/office/drawing/2014/main" id="{6E974926-0862-25C6-593D-6BD599EE5FC4}"/>
                </a:ext>
              </a:extLst>
            </p:cNvPr>
            <p:cNvSpPr txBox="1"/>
            <p:nvPr/>
          </p:nvSpPr>
          <p:spPr>
            <a:xfrm>
              <a:off x="6092137" y="1443965"/>
              <a:ext cx="5784692" cy="276999"/>
            </a:xfrm>
            <a:prstGeom prst="rect">
              <a:avLst/>
            </a:prstGeom>
            <a:noFill/>
          </p:spPr>
          <p:txBody>
            <a:bodyPr wrap="square" rtlCol="0">
              <a:spAutoFit/>
            </a:bodyPr>
            <a:lstStyle/>
            <a:p>
              <a:r>
                <a:rPr lang="vi-VN" sz="1200" dirty="0">
                  <a:latin typeface="Roboto" pitchFamily="2" charset="0"/>
                  <a:ea typeface="Roboto" pitchFamily="2" charset="0"/>
                </a:rPr>
                <a:t>Khó triển khai diện rộng, đặc biệt với người dùng không chuyên CNTT</a:t>
              </a:r>
            </a:p>
          </p:txBody>
        </p:sp>
        <p:sp>
          <p:nvSpPr>
            <p:cNvPr id="27" name="Oval 26">
              <a:extLst>
                <a:ext uri="{FF2B5EF4-FFF2-40B4-BE49-F238E27FC236}">
                  <a16:creationId xmlns:a16="http://schemas.microsoft.com/office/drawing/2014/main" id="{180C9B10-32B5-AA0B-1A7D-8C583A32570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759AF0C9-B736-BE09-E353-98176BA2279E}"/>
              </a:ext>
            </a:extLst>
          </p:cNvPr>
          <p:cNvGrpSpPr/>
          <p:nvPr/>
        </p:nvGrpSpPr>
        <p:grpSpPr>
          <a:xfrm>
            <a:off x="754640" y="2670271"/>
            <a:ext cx="4100947" cy="276999"/>
            <a:chOff x="6018245" y="1443965"/>
            <a:chExt cx="4100947" cy="276999"/>
          </a:xfrm>
        </p:grpSpPr>
        <p:sp>
          <p:nvSpPr>
            <p:cNvPr id="29" name="TextBox 28">
              <a:extLst>
                <a:ext uri="{FF2B5EF4-FFF2-40B4-BE49-F238E27FC236}">
                  <a16:creationId xmlns:a16="http://schemas.microsoft.com/office/drawing/2014/main" id="{E83484A3-FE90-E67E-F680-A31C686150B6}"/>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Rủi ro mất, hỏng, khóa token</a:t>
              </a:r>
            </a:p>
          </p:txBody>
        </p:sp>
        <p:sp>
          <p:nvSpPr>
            <p:cNvPr id="30" name="Oval 29">
              <a:extLst>
                <a:ext uri="{FF2B5EF4-FFF2-40B4-BE49-F238E27FC236}">
                  <a16:creationId xmlns:a16="http://schemas.microsoft.com/office/drawing/2014/main" id="{1ACEC248-A7BF-51F7-F41D-AE0B05A7DA8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1" name="Group 30">
            <a:extLst>
              <a:ext uri="{FF2B5EF4-FFF2-40B4-BE49-F238E27FC236}">
                <a16:creationId xmlns:a16="http://schemas.microsoft.com/office/drawing/2014/main" id="{B2D60109-16A4-B29B-92F8-F3CF23A9BB7B}"/>
              </a:ext>
            </a:extLst>
          </p:cNvPr>
          <p:cNvGrpSpPr/>
          <p:nvPr/>
        </p:nvGrpSpPr>
        <p:grpSpPr>
          <a:xfrm>
            <a:off x="754640" y="2959585"/>
            <a:ext cx="4620912" cy="276999"/>
            <a:chOff x="6018245" y="1443965"/>
            <a:chExt cx="4620912" cy="276999"/>
          </a:xfrm>
        </p:grpSpPr>
        <p:sp>
          <p:nvSpPr>
            <p:cNvPr id="32" name="TextBox 31">
              <a:extLst>
                <a:ext uri="{FF2B5EF4-FFF2-40B4-BE49-F238E27FC236}">
                  <a16:creationId xmlns:a16="http://schemas.microsoft.com/office/drawing/2014/main" id="{1E43E9F6-CA1E-2AD6-4367-CA3867EA4379}"/>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Không phù hợp với mô hình làm việc từ xa, đa thiết bị</a:t>
              </a:r>
            </a:p>
          </p:txBody>
        </p:sp>
        <p:sp>
          <p:nvSpPr>
            <p:cNvPr id="33" name="Oval 32">
              <a:extLst>
                <a:ext uri="{FF2B5EF4-FFF2-40B4-BE49-F238E27FC236}">
                  <a16:creationId xmlns:a16="http://schemas.microsoft.com/office/drawing/2014/main" id="{8CF5DD98-D9A7-C868-64F8-06FBC215B83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4" name="Group 33">
            <a:extLst>
              <a:ext uri="{FF2B5EF4-FFF2-40B4-BE49-F238E27FC236}">
                <a16:creationId xmlns:a16="http://schemas.microsoft.com/office/drawing/2014/main" id="{E53EF0C0-0588-FF2B-EDA6-8961DCECCD8A}"/>
              </a:ext>
            </a:extLst>
          </p:cNvPr>
          <p:cNvGrpSpPr/>
          <p:nvPr/>
        </p:nvGrpSpPr>
        <p:grpSpPr>
          <a:xfrm>
            <a:off x="754640" y="3244249"/>
            <a:ext cx="4620912" cy="276999"/>
            <a:chOff x="6018245" y="1443965"/>
            <a:chExt cx="4620912" cy="276999"/>
          </a:xfrm>
        </p:grpSpPr>
        <p:sp>
          <p:nvSpPr>
            <p:cNvPr id="35" name="TextBox 34">
              <a:extLst>
                <a:ext uri="{FF2B5EF4-FFF2-40B4-BE49-F238E27FC236}">
                  <a16:creationId xmlns:a16="http://schemas.microsoft.com/office/drawing/2014/main" id="{04E43D8A-32D0-D74C-2E8F-E23C7ABC0298}"/>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Chi phí quản lý, vận hành và hỗ trợ cao</a:t>
              </a:r>
            </a:p>
          </p:txBody>
        </p:sp>
        <p:sp>
          <p:nvSpPr>
            <p:cNvPr id="36" name="Oval 35">
              <a:extLst>
                <a:ext uri="{FF2B5EF4-FFF2-40B4-BE49-F238E27FC236}">
                  <a16:creationId xmlns:a16="http://schemas.microsoft.com/office/drawing/2014/main" id="{C6AA1494-DA85-E348-7065-BDE50D4D49F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7" name="Group 36">
            <a:extLst>
              <a:ext uri="{FF2B5EF4-FFF2-40B4-BE49-F238E27FC236}">
                <a16:creationId xmlns:a16="http://schemas.microsoft.com/office/drawing/2014/main" id="{B1C310AF-F58A-3D1C-2E2E-80ABE088A3AB}"/>
              </a:ext>
            </a:extLst>
          </p:cNvPr>
          <p:cNvGrpSpPr/>
          <p:nvPr/>
        </p:nvGrpSpPr>
        <p:grpSpPr>
          <a:xfrm>
            <a:off x="517222" y="3684407"/>
            <a:ext cx="4969166" cy="559051"/>
            <a:chOff x="0" y="200303"/>
            <a:chExt cx="4969166" cy="559051"/>
          </a:xfrm>
        </p:grpSpPr>
        <p:sp>
          <p:nvSpPr>
            <p:cNvPr id="38" name="Rectangle 37">
              <a:extLst>
                <a:ext uri="{FF2B5EF4-FFF2-40B4-BE49-F238E27FC236}">
                  <a16:creationId xmlns:a16="http://schemas.microsoft.com/office/drawing/2014/main" id="{5A880AED-04EA-EC19-6ED4-788DDBAF3C28}"/>
                </a:ext>
              </a:extLst>
            </p:cNvPr>
            <p:cNvSpPr/>
            <p:nvPr/>
          </p:nvSpPr>
          <p:spPr>
            <a:xfrm>
              <a:off x="279525" y="200303"/>
              <a:ext cx="4689641" cy="559051"/>
            </a:xfrm>
            <a:prstGeom prst="rect">
              <a:avLst/>
            </a:prstGeom>
            <a:gradFill flip="none" rotWithShape="1">
              <a:gsLst>
                <a:gs pos="38000">
                  <a:schemeClr val="accent1">
                    <a:lumMod val="5000"/>
                    <a:lumOff val="95000"/>
                  </a:schemeClr>
                </a:gs>
                <a:gs pos="77000">
                  <a:schemeClr val="accent4">
                    <a:lumMod val="20000"/>
                    <a:lumOff val="80000"/>
                  </a:schemeClr>
                </a:gs>
                <a:gs pos="100000">
                  <a:srgbClr val="148BF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TextBox 38">
              <a:extLst>
                <a:ext uri="{FF2B5EF4-FFF2-40B4-BE49-F238E27FC236}">
                  <a16:creationId xmlns:a16="http://schemas.microsoft.com/office/drawing/2014/main" id="{5595F955-BA08-F2C8-529F-574ACD512B05}"/>
                </a:ext>
              </a:extLst>
            </p:cNvPr>
            <p:cNvSpPr txBox="1"/>
            <p:nvPr/>
          </p:nvSpPr>
          <p:spPr>
            <a:xfrm>
              <a:off x="563200" y="306933"/>
              <a:ext cx="4295130" cy="338554"/>
            </a:xfrm>
            <a:prstGeom prst="rect">
              <a:avLst/>
            </a:prstGeom>
            <a:noFill/>
          </p:spPr>
          <p:txBody>
            <a:bodyPr wrap="square" rtlCol="0">
              <a:spAutoFit/>
            </a:bodyPr>
            <a:lstStyle/>
            <a:p>
              <a:r>
                <a:rPr lang="en-US" sz="1600" b="1" dirty="0">
                  <a:solidFill>
                    <a:schemeClr val="tx1">
                      <a:lumMod val="75000"/>
                      <a:lumOff val="25000"/>
                    </a:schemeClr>
                  </a:solidFill>
                </a:rPr>
                <a:t>TRẢI NGHIỆM NGƯỜI DÙNG BỊ GIÁN ĐOẠN</a:t>
              </a:r>
              <a:endParaRPr lang="vi-VN" sz="1600" b="1" dirty="0">
                <a:solidFill>
                  <a:schemeClr val="tx1">
                    <a:lumMod val="75000"/>
                    <a:lumOff val="25000"/>
                  </a:schemeClr>
                </a:solidFill>
              </a:endParaRPr>
            </a:p>
          </p:txBody>
        </p:sp>
        <p:grpSp>
          <p:nvGrpSpPr>
            <p:cNvPr id="40" name="Group 39">
              <a:extLst>
                <a:ext uri="{FF2B5EF4-FFF2-40B4-BE49-F238E27FC236}">
                  <a16:creationId xmlns:a16="http://schemas.microsoft.com/office/drawing/2014/main" id="{903DCA85-3921-2A1E-3D1B-25451E6030AA}"/>
                </a:ext>
              </a:extLst>
            </p:cNvPr>
            <p:cNvGrpSpPr/>
            <p:nvPr/>
          </p:nvGrpSpPr>
          <p:grpSpPr>
            <a:xfrm>
              <a:off x="0" y="200303"/>
              <a:ext cx="559051" cy="559051"/>
              <a:chOff x="3032911" y="2869949"/>
              <a:chExt cx="559051" cy="559051"/>
            </a:xfrm>
          </p:grpSpPr>
          <p:sp>
            <p:nvSpPr>
              <p:cNvPr id="41" name="Rectangle: Rounded Corners 40">
                <a:extLst>
                  <a:ext uri="{FF2B5EF4-FFF2-40B4-BE49-F238E27FC236}">
                    <a16:creationId xmlns:a16="http://schemas.microsoft.com/office/drawing/2014/main" id="{59BD42D9-D162-393A-6528-5F80C2D53F9C}"/>
                  </a:ext>
                </a:extLst>
              </p:cNvPr>
              <p:cNvSpPr/>
              <p:nvPr/>
            </p:nvSpPr>
            <p:spPr>
              <a:xfrm>
                <a:off x="3032911" y="2869949"/>
                <a:ext cx="559051" cy="559051"/>
              </a:xfrm>
              <a:prstGeom prst="roundRect">
                <a:avLst/>
              </a:prstGeom>
              <a:solidFill>
                <a:srgbClr val="0386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2" name="Graphic 41" descr="Dim (Medium Sun) with solid fill">
                <a:extLst>
                  <a:ext uri="{FF2B5EF4-FFF2-40B4-BE49-F238E27FC236}">
                    <a16:creationId xmlns:a16="http://schemas.microsoft.com/office/drawing/2014/main" id="{08EF42A4-0330-0295-4287-C750A74F05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7060" y="2874098"/>
                <a:ext cx="550752" cy="550752"/>
              </a:xfrm>
              <a:prstGeom prst="rect">
                <a:avLst/>
              </a:prstGeom>
            </p:spPr>
          </p:pic>
        </p:grpSp>
      </p:grpSp>
      <p:sp>
        <p:nvSpPr>
          <p:cNvPr id="43" name="TextBox 42">
            <a:extLst>
              <a:ext uri="{FF2B5EF4-FFF2-40B4-BE49-F238E27FC236}">
                <a16:creationId xmlns:a16="http://schemas.microsoft.com/office/drawing/2014/main" id="{65A1A625-93B9-A7FF-3346-36150EE94ADD}"/>
              </a:ext>
            </a:extLst>
          </p:cNvPr>
          <p:cNvSpPr txBox="1"/>
          <p:nvPr/>
        </p:nvSpPr>
        <p:spPr>
          <a:xfrm>
            <a:off x="521770" y="4334539"/>
            <a:ext cx="6018245" cy="276999"/>
          </a:xfrm>
          <a:prstGeom prst="rect">
            <a:avLst/>
          </a:prstGeom>
          <a:noFill/>
        </p:spPr>
        <p:txBody>
          <a:bodyPr wrap="square" rtlCol="0">
            <a:spAutoFit/>
          </a:bodyPr>
          <a:lstStyle/>
          <a:p>
            <a:r>
              <a:rPr lang="vi-VN" sz="1200" dirty="0">
                <a:latin typeface="Roboto" pitchFamily="2" charset="0"/>
                <a:ea typeface="Roboto" pitchFamily="2" charset="0"/>
              </a:rPr>
              <a:t>Nhiều giải pháp ký số hiện tại:</a:t>
            </a:r>
            <a:r>
              <a:rPr lang="en-US" sz="1200" dirty="0">
                <a:latin typeface="Roboto" pitchFamily="2" charset="0"/>
                <a:ea typeface="Roboto" pitchFamily="2" charset="0"/>
              </a:rPr>
              <a:t> </a:t>
            </a:r>
            <a:endParaRPr lang="vi-VN" sz="1200" dirty="0">
              <a:latin typeface="Roboto" pitchFamily="2" charset="0"/>
              <a:ea typeface="Roboto" pitchFamily="2" charset="0"/>
            </a:endParaRPr>
          </a:p>
        </p:txBody>
      </p:sp>
      <p:grpSp>
        <p:nvGrpSpPr>
          <p:cNvPr id="44" name="Group 43">
            <a:extLst>
              <a:ext uri="{FF2B5EF4-FFF2-40B4-BE49-F238E27FC236}">
                <a16:creationId xmlns:a16="http://schemas.microsoft.com/office/drawing/2014/main" id="{E9FD5E99-BD9A-71E7-9C22-516584473D23}"/>
              </a:ext>
            </a:extLst>
          </p:cNvPr>
          <p:cNvGrpSpPr/>
          <p:nvPr/>
        </p:nvGrpSpPr>
        <p:grpSpPr>
          <a:xfrm>
            <a:off x="796747" y="4620717"/>
            <a:ext cx="4100947" cy="276999"/>
            <a:chOff x="6018245" y="1443965"/>
            <a:chExt cx="4100947" cy="276999"/>
          </a:xfrm>
        </p:grpSpPr>
        <p:sp>
          <p:nvSpPr>
            <p:cNvPr id="45" name="TextBox 44">
              <a:extLst>
                <a:ext uri="{FF2B5EF4-FFF2-40B4-BE49-F238E27FC236}">
                  <a16:creationId xmlns:a16="http://schemas.microsoft.com/office/drawing/2014/main" id="{EB373885-4EC8-54F2-E259-85404D269E09}"/>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Yêu cầu upload tài liệu lên cổng ký tập trung</a:t>
              </a:r>
            </a:p>
          </p:txBody>
        </p:sp>
        <p:sp>
          <p:nvSpPr>
            <p:cNvPr id="46" name="Oval 45">
              <a:extLst>
                <a:ext uri="{FF2B5EF4-FFF2-40B4-BE49-F238E27FC236}">
                  <a16:creationId xmlns:a16="http://schemas.microsoft.com/office/drawing/2014/main" id="{A02418A8-5F9B-31FD-60D4-58425D87DBD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7" name="Group 46">
            <a:extLst>
              <a:ext uri="{FF2B5EF4-FFF2-40B4-BE49-F238E27FC236}">
                <a16:creationId xmlns:a16="http://schemas.microsoft.com/office/drawing/2014/main" id="{CA161EA0-AC04-61ED-6CB0-2B9A1EBFBA84}"/>
              </a:ext>
            </a:extLst>
          </p:cNvPr>
          <p:cNvGrpSpPr/>
          <p:nvPr/>
        </p:nvGrpSpPr>
        <p:grpSpPr>
          <a:xfrm>
            <a:off x="796747" y="4910031"/>
            <a:ext cx="5009118" cy="276999"/>
            <a:chOff x="6018245" y="1443965"/>
            <a:chExt cx="5009118" cy="276999"/>
          </a:xfrm>
        </p:grpSpPr>
        <p:sp>
          <p:nvSpPr>
            <p:cNvPr id="48" name="TextBox 47">
              <a:extLst>
                <a:ext uri="{FF2B5EF4-FFF2-40B4-BE49-F238E27FC236}">
                  <a16:creationId xmlns:a16="http://schemas.microsoft.com/office/drawing/2014/main" id="{A304160C-C6C6-8AB4-C7EF-42858E6DD0B0}"/>
                </a:ext>
              </a:extLst>
            </p:cNvPr>
            <p:cNvSpPr txBox="1"/>
            <p:nvPr/>
          </p:nvSpPr>
          <p:spPr>
            <a:xfrm>
              <a:off x="6092137" y="1443965"/>
              <a:ext cx="4935226" cy="276999"/>
            </a:xfrm>
            <a:prstGeom prst="rect">
              <a:avLst/>
            </a:prstGeom>
            <a:noFill/>
          </p:spPr>
          <p:txBody>
            <a:bodyPr wrap="square" rtlCol="0">
              <a:spAutoFit/>
            </a:bodyPr>
            <a:lstStyle/>
            <a:p>
              <a:r>
                <a:rPr lang="vi-VN" sz="1200" dirty="0">
                  <a:latin typeface="Roboto" pitchFamily="2" charset="0"/>
                  <a:ea typeface="Roboto" pitchFamily="2" charset="0"/>
                </a:rPr>
                <a:t>Tự động chuyển đổi định dạng tệp (thường sang PDF)</a:t>
              </a:r>
            </a:p>
          </p:txBody>
        </p:sp>
        <p:sp>
          <p:nvSpPr>
            <p:cNvPr id="49" name="Oval 48">
              <a:extLst>
                <a:ext uri="{FF2B5EF4-FFF2-40B4-BE49-F238E27FC236}">
                  <a16:creationId xmlns:a16="http://schemas.microsoft.com/office/drawing/2014/main" id="{685FF4A3-6EEA-FF07-EA35-1166426CB1D5}"/>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0" name="Group 49">
            <a:extLst>
              <a:ext uri="{FF2B5EF4-FFF2-40B4-BE49-F238E27FC236}">
                <a16:creationId xmlns:a16="http://schemas.microsoft.com/office/drawing/2014/main" id="{8F332CD7-761C-950A-8BFB-D1D8BF7DBF0E}"/>
              </a:ext>
            </a:extLst>
          </p:cNvPr>
          <p:cNvGrpSpPr/>
          <p:nvPr/>
        </p:nvGrpSpPr>
        <p:grpSpPr>
          <a:xfrm>
            <a:off x="796747" y="5199345"/>
            <a:ext cx="4620912" cy="276999"/>
            <a:chOff x="6018245" y="1443965"/>
            <a:chExt cx="4620912" cy="276999"/>
          </a:xfrm>
        </p:grpSpPr>
        <p:sp>
          <p:nvSpPr>
            <p:cNvPr id="51" name="TextBox 50">
              <a:extLst>
                <a:ext uri="{FF2B5EF4-FFF2-40B4-BE49-F238E27FC236}">
                  <a16:creationId xmlns:a16="http://schemas.microsoft.com/office/drawing/2014/main" id="{09C124F4-2672-B24A-3B63-49507DCFE44C}"/>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Buộc người dùng rời khỏi ứng dụng nghiệp vụ đang sử dụng</a:t>
              </a:r>
            </a:p>
          </p:txBody>
        </p:sp>
        <p:sp>
          <p:nvSpPr>
            <p:cNvPr id="52" name="Oval 51">
              <a:extLst>
                <a:ext uri="{FF2B5EF4-FFF2-40B4-BE49-F238E27FC236}">
                  <a16:creationId xmlns:a16="http://schemas.microsoft.com/office/drawing/2014/main" id="{E8C4482B-A312-FEF1-F4BF-019C878F006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53" name="TextBox 52">
            <a:extLst>
              <a:ext uri="{FF2B5EF4-FFF2-40B4-BE49-F238E27FC236}">
                <a16:creationId xmlns:a16="http://schemas.microsoft.com/office/drawing/2014/main" id="{7ACCFFAE-F58D-00E0-CED4-91F62504265E}"/>
              </a:ext>
            </a:extLst>
          </p:cNvPr>
          <p:cNvSpPr txBox="1"/>
          <p:nvPr/>
        </p:nvSpPr>
        <p:spPr>
          <a:xfrm>
            <a:off x="521769" y="5518968"/>
            <a:ext cx="6018245" cy="276999"/>
          </a:xfrm>
          <a:prstGeom prst="rect">
            <a:avLst/>
          </a:prstGeom>
          <a:noFill/>
        </p:spPr>
        <p:txBody>
          <a:bodyPr wrap="square" rtlCol="0">
            <a:spAutoFit/>
          </a:bodyPr>
          <a:lstStyle/>
          <a:p>
            <a:r>
              <a:rPr lang="vi-VN" sz="1200" dirty="0">
                <a:latin typeface="Roboto" pitchFamily="2" charset="0"/>
                <a:ea typeface="Roboto" pitchFamily="2" charset="0"/>
              </a:rPr>
              <a:t>Hệ quả:</a:t>
            </a:r>
            <a:r>
              <a:rPr lang="en-US" sz="1200" dirty="0">
                <a:solidFill>
                  <a:schemeClr val="tx1">
                    <a:lumMod val="75000"/>
                    <a:lumOff val="25000"/>
                  </a:schemeClr>
                </a:solidFill>
                <a:latin typeface="Roboto" pitchFamily="2" charset="0"/>
                <a:ea typeface="Roboto" pitchFamily="2" charset="0"/>
              </a:rPr>
              <a:t> </a:t>
            </a:r>
            <a:endParaRPr lang="vi-VN" sz="1200" dirty="0">
              <a:solidFill>
                <a:schemeClr val="tx1">
                  <a:lumMod val="75000"/>
                  <a:lumOff val="25000"/>
                </a:schemeClr>
              </a:solidFill>
              <a:latin typeface="Roboto" pitchFamily="2" charset="0"/>
              <a:ea typeface="Roboto" pitchFamily="2" charset="0"/>
            </a:endParaRPr>
          </a:p>
        </p:txBody>
      </p:sp>
      <p:grpSp>
        <p:nvGrpSpPr>
          <p:cNvPr id="54" name="Group 53">
            <a:extLst>
              <a:ext uri="{FF2B5EF4-FFF2-40B4-BE49-F238E27FC236}">
                <a16:creationId xmlns:a16="http://schemas.microsoft.com/office/drawing/2014/main" id="{E03F4589-1A88-B734-6A11-83AABC31F428}"/>
              </a:ext>
            </a:extLst>
          </p:cNvPr>
          <p:cNvGrpSpPr/>
          <p:nvPr/>
        </p:nvGrpSpPr>
        <p:grpSpPr>
          <a:xfrm>
            <a:off x="796747" y="5853662"/>
            <a:ext cx="5858584" cy="276999"/>
            <a:chOff x="6018245" y="1443965"/>
            <a:chExt cx="5858584" cy="276999"/>
          </a:xfrm>
        </p:grpSpPr>
        <p:sp>
          <p:nvSpPr>
            <p:cNvPr id="55" name="TextBox 54">
              <a:extLst>
                <a:ext uri="{FF2B5EF4-FFF2-40B4-BE49-F238E27FC236}">
                  <a16:creationId xmlns:a16="http://schemas.microsoft.com/office/drawing/2014/main" id="{C020F822-B3DC-4C93-748E-F957F544FE42}"/>
                </a:ext>
              </a:extLst>
            </p:cNvPr>
            <p:cNvSpPr txBox="1"/>
            <p:nvPr/>
          </p:nvSpPr>
          <p:spPr>
            <a:xfrm>
              <a:off x="6092137" y="1443965"/>
              <a:ext cx="5784692" cy="276999"/>
            </a:xfrm>
            <a:prstGeom prst="rect">
              <a:avLst/>
            </a:prstGeom>
            <a:noFill/>
          </p:spPr>
          <p:txBody>
            <a:bodyPr wrap="square" rtlCol="0">
              <a:spAutoFit/>
            </a:bodyPr>
            <a:lstStyle/>
            <a:p>
              <a:r>
                <a:rPr lang="vi-VN" sz="1200" dirty="0">
                  <a:latin typeface="Roboto" pitchFamily="2" charset="0"/>
                  <a:ea typeface="Roboto" pitchFamily="2" charset="0"/>
                </a:rPr>
                <a:t>Gián đoạn quy trình nghiệp vụ</a:t>
              </a:r>
            </a:p>
          </p:txBody>
        </p:sp>
        <p:sp>
          <p:nvSpPr>
            <p:cNvPr id="56" name="Oval 55">
              <a:extLst>
                <a:ext uri="{FF2B5EF4-FFF2-40B4-BE49-F238E27FC236}">
                  <a16:creationId xmlns:a16="http://schemas.microsoft.com/office/drawing/2014/main" id="{8D0AAF4D-B5A5-46DD-EAF0-943EBAF2D70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7" name="Group 56">
            <a:extLst>
              <a:ext uri="{FF2B5EF4-FFF2-40B4-BE49-F238E27FC236}">
                <a16:creationId xmlns:a16="http://schemas.microsoft.com/office/drawing/2014/main" id="{52011E5D-58D3-1314-D555-80499BE3CB41}"/>
              </a:ext>
            </a:extLst>
          </p:cNvPr>
          <p:cNvGrpSpPr/>
          <p:nvPr/>
        </p:nvGrpSpPr>
        <p:grpSpPr>
          <a:xfrm>
            <a:off x="796747" y="6142976"/>
            <a:ext cx="5816477" cy="276999"/>
            <a:chOff x="6018245" y="1443965"/>
            <a:chExt cx="5816477" cy="276999"/>
          </a:xfrm>
        </p:grpSpPr>
        <p:sp>
          <p:nvSpPr>
            <p:cNvPr id="58" name="TextBox 57">
              <a:extLst>
                <a:ext uri="{FF2B5EF4-FFF2-40B4-BE49-F238E27FC236}">
                  <a16:creationId xmlns:a16="http://schemas.microsoft.com/office/drawing/2014/main" id="{F933614A-D558-920E-28F0-518BEC80A13C}"/>
                </a:ext>
              </a:extLst>
            </p:cNvPr>
            <p:cNvSpPr txBox="1"/>
            <p:nvPr/>
          </p:nvSpPr>
          <p:spPr>
            <a:xfrm>
              <a:off x="6092137" y="1443965"/>
              <a:ext cx="5742585" cy="276999"/>
            </a:xfrm>
            <a:prstGeom prst="rect">
              <a:avLst/>
            </a:prstGeom>
            <a:noFill/>
          </p:spPr>
          <p:txBody>
            <a:bodyPr wrap="square" rtlCol="0">
              <a:spAutoFit/>
            </a:bodyPr>
            <a:lstStyle/>
            <a:p>
              <a:r>
                <a:rPr lang="vi-VN" sz="1200" dirty="0">
                  <a:latin typeface="Roboto" pitchFamily="2" charset="0"/>
                  <a:ea typeface="Roboto" pitchFamily="2" charset="0"/>
                </a:rPr>
                <a:t>Không phù hợp với các hệ thống chuyên ngành (kế toán, ERP, thuế, hải quan…)</a:t>
              </a:r>
            </a:p>
          </p:txBody>
        </p:sp>
        <p:sp>
          <p:nvSpPr>
            <p:cNvPr id="59" name="Oval 58">
              <a:extLst>
                <a:ext uri="{FF2B5EF4-FFF2-40B4-BE49-F238E27FC236}">
                  <a16:creationId xmlns:a16="http://schemas.microsoft.com/office/drawing/2014/main" id="{19E7AB46-451D-FB43-F5BA-C1C34979372D}"/>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0" name="Group 59">
            <a:extLst>
              <a:ext uri="{FF2B5EF4-FFF2-40B4-BE49-F238E27FC236}">
                <a16:creationId xmlns:a16="http://schemas.microsoft.com/office/drawing/2014/main" id="{78C39463-B5C6-E87C-7D56-474810206EB4}"/>
              </a:ext>
            </a:extLst>
          </p:cNvPr>
          <p:cNvGrpSpPr/>
          <p:nvPr/>
        </p:nvGrpSpPr>
        <p:grpSpPr>
          <a:xfrm>
            <a:off x="796747" y="6432290"/>
            <a:ext cx="4620912" cy="276999"/>
            <a:chOff x="6018245" y="1443965"/>
            <a:chExt cx="4620912" cy="276999"/>
          </a:xfrm>
        </p:grpSpPr>
        <p:sp>
          <p:nvSpPr>
            <p:cNvPr id="61" name="TextBox 60">
              <a:extLst>
                <a:ext uri="{FF2B5EF4-FFF2-40B4-BE49-F238E27FC236}">
                  <a16:creationId xmlns:a16="http://schemas.microsoft.com/office/drawing/2014/main" id="{B23F7F91-FA28-EF69-433C-827F5F08D46B}"/>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Gia tăng rủi ro rò rỉ dữ liệu</a:t>
              </a:r>
            </a:p>
          </p:txBody>
        </p:sp>
        <p:sp>
          <p:nvSpPr>
            <p:cNvPr id="62" name="Oval 61">
              <a:extLst>
                <a:ext uri="{FF2B5EF4-FFF2-40B4-BE49-F238E27FC236}">
                  <a16:creationId xmlns:a16="http://schemas.microsoft.com/office/drawing/2014/main" id="{79ADAF44-DFF0-EF0F-9037-F92598B3C05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129729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7"/>
                                        </p:tgtEl>
                                      </p:cBhvr>
                                    </p:animEffect>
                                    <p:animScale>
                                      <p:cBhvr>
                                        <p:cTn id="10"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5BF4-C83B-6DEA-EA72-B1FC5D49BD30}"/>
            </a:ext>
          </a:extLst>
        </p:cNvPr>
        <p:cNvGrpSpPr/>
        <p:nvPr/>
      </p:nvGrpSpPr>
      <p:grpSpPr>
        <a:xfrm>
          <a:off x="0" y="0"/>
          <a:ext cx="0" cy="0"/>
          <a:chOff x="0" y="0"/>
          <a:chExt cx="0" cy="0"/>
        </a:xfrm>
      </p:grpSpPr>
      <p:pic>
        <p:nvPicPr>
          <p:cNvPr id="4" name="Picture 3" descr="Buildings in city">
            <a:extLst>
              <a:ext uri="{FF2B5EF4-FFF2-40B4-BE49-F238E27FC236}">
                <a16:creationId xmlns:a16="http://schemas.microsoft.com/office/drawing/2014/main" id="{734698F0-2EF2-C064-8C01-02997AA63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771992" y="0"/>
            <a:ext cx="5420008" cy="6858000"/>
          </a:xfrm>
          <a:prstGeom prst="parallelogram">
            <a:avLst>
              <a:gd name="adj" fmla="val 11696"/>
            </a:avLst>
          </a:prstGeom>
        </p:spPr>
      </p:pic>
      <p:sp>
        <p:nvSpPr>
          <p:cNvPr id="5" name="Rectangle 3">
            <a:extLst>
              <a:ext uri="{FF2B5EF4-FFF2-40B4-BE49-F238E27FC236}">
                <a16:creationId xmlns:a16="http://schemas.microsoft.com/office/drawing/2014/main" id="{84361585-1A64-F995-1EBA-8B977AC083D9}"/>
              </a:ext>
            </a:extLst>
          </p:cNvPr>
          <p:cNvSpPr/>
          <p:nvPr/>
        </p:nvSpPr>
        <p:spPr>
          <a:xfrm flipH="1">
            <a:off x="6011500" y="-9236"/>
            <a:ext cx="6180499" cy="6867236"/>
          </a:xfrm>
          <a:custGeom>
            <a:avLst/>
            <a:gdLst>
              <a:gd name="csX0" fmla="*/ 0 w 6354618"/>
              <a:gd name="csY0" fmla="*/ 0 h 6858000"/>
              <a:gd name="csX1" fmla="*/ 6354618 w 6354618"/>
              <a:gd name="csY1" fmla="*/ 0 h 6858000"/>
              <a:gd name="csX2" fmla="*/ 6354618 w 6354618"/>
              <a:gd name="csY2" fmla="*/ 6858000 h 6858000"/>
              <a:gd name="csX3" fmla="*/ 0 w 6354618"/>
              <a:gd name="csY3" fmla="*/ 6858000 h 6858000"/>
              <a:gd name="csX4" fmla="*/ 0 w 6354618"/>
              <a:gd name="csY4" fmla="*/ 0 h 6858000"/>
              <a:gd name="csX0" fmla="*/ 0 w 6354618"/>
              <a:gd name="csY0" fmla="*/ 0 h 6867236"/>
              <a:gd name="csX1" fmla="*/ 6354618 w 6354618"/>
              <a:gd name="csY1" fmla="*/ 0 h 6867236"/>
              <a:gd name="csX2" fmla="*/ 4248727 w 6354618"/>
              <a:gd name="csY2" fmla="*/ 6867236 h 6867236"/>
              <a:gd name="csX3" fmla="*/ 0 w 6354618"/>
              <a:gd name="csY3" fmla="*/ 6858000 h 6867236"/>
              <a:gd name="csX4" fmla="*/ 0 w 6354618"/>
              <a:gd name="csY4" fmla="*/ 0 h 6867236"/>
            </a:gdLst>
            <a:ahLst/>
            <a:cxnLst>
              <a:cxn ang="0">
                <a:pos x="csX0" y="csY0"/>
              </a:cxn>
              <a:cxn ang="0">
                <a:pos x="csX1" y="csY1"/>
              </a:cxn>
              <a:cxn ang="0">
                <a:pos x="csX2" y="csY2"/>
              </a:cxn>
              <a:cxn ang="0">
                <a:pos x="csX3" y="csY3"/>
              </a:cxn>
              <a:cxn ang="0">
                <a:pos x="csX4" y="csY4"/>
              </a:cxn>
            </a:cxnLst>
            <a:rect l="l" t="t" r="r" b="b"/>
            <a:pathLst>
              <a:path w="6354618" h="6867236">
                <a:moveTo>
                  <a:pt x="0" y="0"/>
                </a:moveTo>
                <a:lnTo>
                  <a:pt x="6354618" y="0"/>
                </a:lnTo>
                <a:lnTo>
                  <a:pt x="4248727" y="6867236"/>
                </a:lnTo>
                <a:lnTo>
                  <a:pt x="0" y="6858000"/>
                </a:lnTo>
                <a:lnTo>
                  <a:pt x="0" y="0"/>
                </a:lnTo>
                <a:close/>
              </a:path>
            </a:pathLst>
          </a:custGeom>
          <a:gradFill>
            <a:gsLst>
              <a:gs pos="0">
                <a:srgbClr val="ACD8F5">
                  <a:alpha val="86000"/>
                </a:srgbClr>
              </a:gs>
              <a:gs pos="51000">
                <a:srgbClr val="148BF2"/>
              </a:gs>
              <a:gs pos="78000">
                <a:srgbClr val="0386D7">
                  <a:alpha val="76000"/>
                </a:srgbClr>
              </a:gs>
              <a:gs pos="100000">
                <a:srgbClr val="0470DD">
                  <a:alpha val="61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7B101B1C-02A1-8D17-9918-7B09D6CEC85E}"/>
              </a:ext>
            </a:extLst>
          </p:cNvPr>
          <p:cNvSpPr txBox="1"/>
          <p:nvPr/>
        </p:nvSpPr>
        <p:spPr>
          <a:xfrm>
            <a:off x="7007383" y="2066007"/>
            <a:ext cx="5271796" cy="1754326"/>
          </a:xfrm>
          <a:prstGeom prst="rect">
            <a:avLst/>
          </a:prstGeom>
          <a:noFill/>
        </p:spPr>
        <p:txBody>
          <a:bodyPr wrap="square" rtlCol="0">
            <a:spAutoFit/>
          </a:bodyPr>
          <a:lstStyle/>
          <a:p>
            <a:r>
              <a:rPr lang="en-US" sz="3600" b="1" dirty="0">
                <a:solidFill>
                  <a:schemeClr val="bg1"/>
                </a:solidFill>
              </a:rPr>
              <a:t>HIỆN TRẠNG THỰC TẾ</a:t>
            </a:r>
          </a:p>
          <a:p>
            <a:pPr algn="ctr"/>
            <a:r>
              <a:rPr lang="en-US" sz="3600" b="1" dirty="0">
                <a:solidFill>
                  <a:schemeClr val="bg1"/>
                </a:solidFill>
              </a:rPr>
              <a:t>&amp; </a:t>
            </a:r>
          </a:p>
          <a:p>
            <a:r>
              <a:rPr lang="en-US" sz="3600" b="1" dirty="0">
                <a:solidFill>
                  <a:schemeClr val="bg1"/>
                </a:solidFill>
              </a:rPr>
              <a:t>CÁC VẤN ĐỀ TỒN ĐỌNG</a:t>
            </a:r>
            <a:endParaRPr lang="vi-VN" sz="3600" b="1" dirty="0">
              <a:solidFill>
                <a:schemeClr val="bg1"/>
              </a:solidFill>
            </a:endParaRPr>
          </a:p>
        </p:txBody>
      </p:sp>
      <p:grpSp>
        <p:nvGrpSpPr>
          <p:cNvPr id="23" name="Group 22">
            <a:extLst>
              <a:ext uri="{FF2B5EF4-FFF2-40B4-BE49-F238E27FC236}">
                <a16:creationId xmlns:a16="http://schemas.microsoft.com/office/drawing/2014/main" id="{E1DECFD8-CC25-E52F-D988-1F4D64CC57BA}"/>
              </a:ext>
            </a:extLst>
          </p:cNvPr>
          <p:cNvGrpSpPr/>
          <p:nvPr/>
        </p:nvGrpSpPr>
        <p:grpSpPr>
          <a:xfrm>
            <a:off x="517222" y="726770"/>
            <a:ext cx="5088048" cy="818599"/>
            <a:chOff x="0" y="200303"/>
            <a:chExt cx="5088048" cy="818599"/>
          </a:xfrm>
        </p:grpSpPr>
        <p:sp>
          <p:nvSpPr>
            <p:cNvPr id="12" name="Rectangle 11">
              <a:extLst>
                <a:ext uri="{FF2B5EF4-FFF2-40B4-BE49-F238E27FC236}">
                  <a16:creationId xmlns:a16="http://schemas.microsoft.com/office/drawing/2014/main" id="{AE337C85-89F3-96DE-0FD4-FF8CBBD5AEE4}"/>
                </a:ext>
              </a:extLst>
            </p:cNvPr>
            <p:cNvSpPr/>
            <p:nvPr/>
          </p:nvSpPr>
          <p:spPr>
            <a:xfrm>
              <a:off x="279525" y="200303"/>
              <a:ext cx="4578805" cy="818599"/>
            </a:xfrm>
            <a:prstGeom prst="rect">
              <a:avLst/>
            </a:prstGeom>
            <a:gradFill flip="none" rotWithShape="1">
              <a:gsLst>
                <a:gs pos="38000">
                  <a:schemeClr val="accent1">
                    <a:lumMod val="5000"/>
                    <a:lumOff val="95000"/>
                  </a:schemeClr>
                </a:gs>
                <a:gs pos="77000">
                  <a:schemeClr val="accent4">
                    <a:lumMod val="20000"/>
                    <a:lumOff val="80000"/>
                  </a:schemeClr>
                </a:gs>
                <a:gs pos="100000">
                  <a:srgbClr val="148BF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 name="TextBox 6">
              <a:extLst>
                <a:ext uri="{FF2B5EF4-FFF2-40B4-BE49-F238E27FC236}">
                  <a16:creationId xmlns:a16="http://schemas.microsoft.com/office/drawing/2014/main" id="{07730CC4-BADE-38D7-6A52-F766C39E8634}"/>
                </a:ext>
              </a:extLst>
            </p:cNvPr>
            <p:cNvSpPr txBox="1"/>
            <p:nvPr/>
          </p:nvSpPr>
          <p:spPr>
            <a:xfrm>
              <a:off x="563200" y="306933"/>
              <a:ext cx="4524848" cy="584775"/>
            </a:xfrm>
            <a:prstGeom prst="rect">
              <a:avLst/>
            </a:prstGeom>
            <a:noFill/>
          </p:spPr>
          <p:txBody>
            <a:bodyPr wrap="square" rtlCol="0">
              <a:spAutoFit/>
            </a:bodyPr>
            <a:lstStyle/>
            <a:p>
              <a:r>
                <a:rPr lang="en-US" sz="1600" b="1" dirty="0">
                  <a:solidFill>
                    <a:schemeClr val="tx1">
                      <a:lumMod val="75000"/>
                      <a:lumOff val="25000"/>
                    </a:schemeClr>
                  </a:solidFill>
                </a:rPr>
                <a:t>QUẢN LÝ CHỨNG THƯ SỐ CÒN THỦ CÔNG, PHÂN MẢNH</a:t>
              </a:r>
              <a:endParaRPr lang="vi-VN" sz="1600" b="1" dirty="0">
                <a:solidFill>
                  <a:schemeClr val="tx1">
                    <a:lumMod val="75000"/>
                    <a:lumOff val="25000"/>
                  </a:schemeClr>
                </a:solidFill>
              </a:endParaRPr>
            </a:p>
          </p:txBody>
        </p:sp>
        <p:grpSp>
          <p:nvGrpSpPr>
            <p:cNvPr id="11" name="Group 10">
              <a:extLst>
                <a:ext uri="{FF2B5EF4-FFF2-40B4-BE49-F238E27FC236}">
                  <a16:creationId xmlns:a16="http://schemas.microsoft.com/office/drawing/2014/main" id="{D5A46692-20C1-BCB9-B2DC-5A1E306570E1}"/>
                </a:ext>
              </a:extLst>
            </p:cNvPr>
            <p:cNvGrpSpPr/>
            <p:nvPr/>
          </p:nvGrpSpPr>
          <p:grpSpPr>
            <a:xfrm>
              <a:off x="0" y="200303"/>
              <a:ext cx="559051" cy="559051"/>
              <a:chOff x="3032911" y="2869949"/>
              <a:chExt cx="559051" cy="559051"/>
            </a:xfrm>
          </p:grpSpPr>
          <p:sp>
            <p:nvSpPr>
              <p:cNvPr id="10" name="Rectangle: Rounded Corners 9">
                <a:extLst>
                  <a:ext uri="{FF2B5EF4-FFF2-40B4-BE49-F238E27FC236}">
                    <a16:creationId xmlns:a16="http://schemas.microsoft.com/office/drawing/2014/main" id="{944B4662-E550-83DB-426E-B49824CE75EB}"/>
                  </a:ext>
                </a:extLst>
              </p:cNvPr>
              <p:cNvSpPr/>
              <p:nvPr/>
            </p:nvSpPr>
            <p:spPr>
              <a:xfrm>
                <a:off x="3032911" y="2869949"/>
                <a:ext cx="559051" cy="559051"/>
              </a:xfrm>
              <a:prstGeom prst="roundRect">
                <a:avLst/>
              </a:prstGeom>
              <a:solidFill>
                <a:srgbClr val="0386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Dim (Medium Sun) with solid fill">
                <a:extLst>
                  <a:ext uri="{FF2B5EF4-FFF2-40B4-BE49-F238E27FC236}">
                    <a16:creationId xmlns:a16="http://schemas.microsoft.com/office/drawing/2014/main" id="{62BDEC7F-9907-41F1-8938-4507B3314F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7060" y="2874098"/>
                <a:ext cx="550752" cy="550752"/>
              </a:xfrm>
              <a:prstGeom prst="rect">
                <a:avLst/>
              </a:prstGeom>
            </p:spPr>
          </p:pic>
        </p:grpSp>
      </p:grpSp>
      <p:sp>
        <p:nvSpPr>
          <p:cNvPr id="13" name="TextBox 12">
            <a:extLst>
              <a:ext uri="{FF2B5EF4-FFF2-40B4-BE49-F238E27FC236}">
                <a16:creationId xmlns:a16="http://schemas.microsoft.com/office/drawing/2014/main" id="{7BB3AC36-D43E-93A5-6FC3-580FF0CF7BE8}"/>
              </a:ext>
            </a:extLst>
          </p:cNvPr>
          <p:cNvSpPr txBox="1"/>
          <p:nvPr/>
        </p:nvSpPr>
        <p:spPr>
          <a:xfrm>
            <a:off x="479663" y="1803942"/>
            <a:ext cx="6018245" cy="276999"/>
          </a:xfrm>
          <a:prstGeom prst="rect">
            <a:avLst/>
          </a:prstGeom>
          <a:noFill/>
        </p:spPr>
        <p:txBody>
          <a:bodyPr wrap="square" rtlCol="0">
            <a:spAutoFit/>
          </a:bodyPr>
          <a:lstStyle/>
          <a:p>
            <a:r>
              <a:rPr lang="vi-VN" sz="1200" dirty="0">
                <a:latin typeface="Roboto" pitchFamily="2" charset="0"/>
                <a:ea typeface="Roboto" pitchFamily="2" charset="0"/>
              </a:rPr>
              <a:t>Doanh nghiệp và tổ chức đang đối mặt với:</a:t>
            </a:r>
            <a:r>
              <a:rPr lang="en-US" sz="1200" dirty="0">
                <a:latin typeface="Roboto" pitchFamily="2" charset="0"/>
                <a:ea typeface="Roboto" pitchFamily="2" charset="0"/>
              </a:rPr>
              <a:t> </a:t>
            </a:r>
            <a:endParaRPr lang="vi-VN" sz="1200" dirty="0">
              <a:latin typeface="Roboto" pitchFamily="2" charset="0"/>
              <a:ea typeface="Roboto" pitchFamily="2" charset="0"/>
            </a:endParaRPr>
          </a:p>
        </p:txBody>
      </p:sp>
      <p:grpSp>
        <p:nvGrpSpPr>
          <p:cNvPr id="14" name="Group 13">
            <a:extLst>
              <a:ext uri="{FF2B5EF4-FFF2-40B4-BE49-F238E27FC236}">
                <a16:creationId xmlns:a16="http://schemas.microsoft.com/office/drawing/2014/main" id="{6C95FE7E-5AEA-06EF-ED87-EBEB9EBD479D}"/>
              </a:ext>
            </a:extLst>
          </p:cNvPr>
          <p:cNvGrpSpPr/>
          <p:nvPr/>
        </p:nvGrpSpPr>
        <p:grpSpPr>
          <a:xfrm>
            <a:off x="754640" y="2090120"/>
            <a:ext cx="4100947" cy="276999"/>
            <a:chOff x="6018245" y="1443965"/>
            <a:chExt cx="4100947" cy="276999"/>
          </a:xfrm>
        </p:grpSpPr>
        <p:sp>
          <p:nvSpPr>
            <p:cNvPr id="15" name="TextBox 14">
              <a:extLst>
                <a:ext uri="{FF2B5EF4-FFF2-40B4-BE49-F238E27FC236}">
                  <a16:creationId xmlns:a16="http://schemas.microsoft.com/office/drawing/2014/main" id="{3D9B4C79-4ED5-C03C-5DBF-E9776401AC35}"/>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Nhiều CA khác nhau, khó đồng bộ</a:t>
              </a:r>
            </a:p>
          </p:txBody>
        </p:sp>
        <p:sp>
          <p:nvSpPr>
            <p:cNvPr id="16" name="Oval 15">
              <a:extLst>
                <a:ext uri="{FF2B5EF4-FFF2-40B4-BE49-F238E27FC236}">
                  <a16:creationId xmlns:a16="http://schemas.microsoft.com/office/drawing/2014/main" id="{CE62724A-99C9-F2C1-CEF5-C09785443E9D}"/>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7" name="Group 16">
            <a:extLst>
              <a:ext uri="{FF2B5EF4-FFF2-40B4-BE49-F238E27FC236}">
                <a16:creationId xmlns:a16="http://schemas.microsoft.com/office/drawing/2014/main" id="{9FC03DB6-E4E8-A8C8-B33B-DFA925E26E55}"/>
              </a:ext>
            </a:extLst>
          </p:cNvPr>
          <p:cNvGrpSpPr/>
          <p:nvPr/>
        </p:nvGrpSpPr>
        <p:grpSpPr>
          <a:xfrm>
            <a:off x="754640" y="2379434"/>
            <a:ext cx="4850630" cy="276999"/>
            <a:chOff x="6018245" y="1443965"/>
            <a:chExt cx="4850630" cy="276999"/>
          </a:xfrm>
        </p:grpSpPr>
        <p:sp>
          <p:nvSpPr>
            <p:cNvPr id="18" name="TextBox 17">
              <a:extLst>
                <a:ext uri="{FF2B5EF4-FFF2-40B4-BE49-F238E27FC236}">
                  <a16:creationId xmlns:a16="http://schemas.microsoft.com/office/drawing/2014/main" id="{2E0CDECA-3640-0C03-4F4F-D5B192507CB3}"/>
                </a:ext>
              </a:extLst>
            </p:cNvPr>
            <p:cNvSpPr txBox="1"/>
            <p:nvPr/>
          </p:nvSpPr>
          <p:spPr>
            <a:xfrm>
              <a:off x="6092137" y="1443965"/>
              <a:ext cx="4776738" cy="276999"/>
            </a:xfrm>
            <a:prstGeom prst="rect">
              <a:avLst/>
            </a:prstGeom>
            <a:noFill/>
          </p:spPr>
          <p:txBody>
            <a:bodyPr wrap="square" rtlCol="0">
              <a:spAutoFit/>
            </a:bodyPr>
            <a:lstStyle/>
            <a:p>
              <a:r>
                <a:rPr lang="vi-VN" sz="1200" dirty="0">
                  <a:latin typeface="Roboto" pitchFamily="2" charset="0"/>
                  <a:ea typeface="Roboto" pitchFamily="2" charset="0"/>
                </a:rPr>
                <a:t>Quy trình cấp mới, gia hạn, thu hồi chứng thư chủ yếu thủ công</a:t>
              </a:r>
            </a:p>
          </p:txBody>
        </p:sp>
        <p:sp>
          <p:nvSpPr>
            <p:cNvPr id="19" name="Oval 18">
              <a:extLst>
                <a:ext uri="{FF2B5EF4-FFF2-40B4-BE49-F238E27FC236}">
                  <a16:creationId xmlns:a16="http://schemas.microsoft.com/office/drawing/2014/main" id="{E83F71F2-65B5-DD94-D88A-18623612307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0" name="Group 19">
            <a:extLst>
              <a:ext uri="{FF2B5EF4-FFF2-40B4-BE49-F238E27FC236}">
                <a16:creationId xmlns:a16="http://schemas.microsoft.com/office/drawing/2014/main" id="{15C75FD2-A693-ABD8-F535-CDF0175564CA}"/>
              </a:ext>
            </a:extLst>
          </p:cNvPr>
          <p:cNvGrpSpPr/>
          <p:nvPr/>
        </p:nvGrpSpPr>
        <p:grpSpPr>
          <a:xfrm>
            <a:off x="754640" y="2668748"/>
            <a:ext cx="4620912" cy="276999"/>
            <a:chOff x="6018245" y="1443965"/>
            <a:chExt cx="4620912" cy="276999"/>
          </a:xfrm>
        </p:grpSpPr>
        <p:sp>
          <p:nvSpPr>
            <p:cNvPr id="21" name="TextBox 20">
              <a:extLst>
                <a:ext uri="{FF2B5EF4-FFF2-40B4-BE49-F238E27FC236}">
                  <a16:creationId xmlns:a16="http://schemas.microsoft.com/office/drawing/2014/main" id="{CB1FB47C-B017-0FA0-48DC-43041753653E}"/>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Khó kiểm soát vòng đời và tuân thủ ATTT</a:t>
              </a:r>
            </a:p>
          </p:txBody>
        </p:sp>
        <p:sp>
          <p:nvSpPr>
            <p:cNvPr id="22" name="Oval 21">
              <a:extLst>
                <a:ext uri="{FF2B5EF4-FFF2-40B4-BE49-F238E27FC236}">
                  <a16:creationId xmlns:a16="http://schemas.microsoft.com/office/drawing/2014/main" id="{82782A22-2A2B-A07E-FADF-382C37EF7A7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4" name="TextBox 23">
            <a:extLst>
              <a:ext uri="{FF2B5EF4-FFF2-40B4-BE49-F238E27FC236}">
                <a16:creationId xmlns:a16="http://schemas.microsoft.com/office/drawing/2014/main" id="{01969741-C71B-D20C-D780-F6E22A621EA8}"/>
              </a:ext>
            </a:extLst>
          </p:cNvPr>
          <p:cNvSpPr txBox="1"/>
          <p:nvPr/>
        </p:nvSpPr>
        <p:spPr>
          <a:xfrm>
            <a:off x="479662" y="2988371"/>
            <a:ext cx="6018245" cy="276999"/>
          </a:xfrm>
          <a:prstGeom prst="rect">
            <a:avLst/>
          </a:prstGeom>
          <a:noFill/>
        </p:spPr>
        <p:txBody>
          <a:bodyPr wrap="square" rtlCol="0">
            <a:spAutoFit/>
          </a:bodyPr>
          <a:lstStyle/>
          <a:p>
            <a:r>
              <a:rPr lang="vi-VN" sz="1200" dirty="0">
                <a:latin typeface="Roboto" pitchFamily="2" charset="0"/>
                <a:ea typeface="Roboto" pitchFamily="2" charset="0"/>
              </a:rPr>
              <a:t>Điều này ảnh hưởng trực tiếp đến:</a:t>
            </a:r>
            <a:r>
              <a:rPr lang="en-US" sz="1200" dirty="0">
                <a:latin typeface="Roboto" pitchFamily="2" charset="0"/>
                <a:ea typeface="Roboto" pitchFamily="2" charset="0"/>
              </a:rPr>
              <a:t> </a:t>
            </a:r>
            <a:endParaRPr lang="vi-VN" sz="1200" dirty="0">
              <a:latin typeface="Roboto" pitchFamily="2" charset="0"/>
              <a:ea typeface="Roboto" pitchFamily="2" charset="0"/>
            </a:endParaRPr>
          </a:p>
        </p:txBody>
      </p:sp>
      <p:grpSp>
        <p:nvGrpSpPr>
          <p:cNvPr id="25" name="Group 24">
            <a:extLst>
              <a:ext uri="{FF2B5EF4-FFF2-40B4-BE49-F238E27FC236}">
                <a16:creationId xmlns:a16="http://schemas.microsoft.com/office/drawing/2014/main" id="{10F35E38-B83C-9D79-5C90-AECF3AA1BC04}"/>
              </a:ext>
            </a:extLst>
          </p:cNvPr>
          <p:cNvGrpSpPr/>
          <p:nvPr/>
        </p:nvGrpSpPr>
        <p:grpSpPr>
          <a:xfrm>
            <a:off x="754640" y="3323065"/>
            <a:ext cx="5858584" cy="276999"/>
            <a:chOff x="6018245" y="1443965"/>
            <a:chExt cx="5858584" cy="276999"/>
          </a:xfrm>
        </p:grpSpPr>
        <p:sp>
          <p:nvSpPr>
            <p:cNvPr id="26" name="TextBox 25">
              <a:extLst>
                <a:ext uri="{FF2B5EF4-FFF2-40B4-BE49-F238E27FC236}">
                  <a16:creationId xmlns:a16="http://schemas.microsoft.com/office/drawing/2014/main" id="{519D1095-1DE5-AF37-A670-95F3CF2EE7AE}"/>
                </a:ext>
              </a:extLst>
            </p:cNvPr>
            <p:cNvSpPr txBox="1"/>
            <p:nvPr/>
          </p:nvSpPr>
          <p:spPr>
            <a:xfrm>
              <a:off x="6092137" y="1443965"/>
              <a:ext cx="5784692" cy="276999"/>
            </a:xfrm>
            <a:prstGeom prst="rect">
              <a:avLst/>
            </a:prstGeom>
            <a:noFill/>
          </p:spPr>
          <p:txBody>
            <a:bodyPr wrap="square" rtlCol="0">
              <a:spAutoFit/>
            </a:bodyPr>
            <a:lstStyle/>
            <a:p>
              <a:r>
                <a:rPr lang="vi-VN" sz="1200" dirty="0">
                  <a:latin typeface="Roboto" pitchFamily="2" charset="0"/>
                  <a:ea typeface="Roboto" pitchFamily="2" charset="0"/>
                </a:rPr>
                <a:t>Tính liên tục của hoạt động ký số</a:t>
              </a:r>
            </a:p>
          </p:txBody>
        </p:sp>
        <p:sp>
          <p:nvSpPr>
            <p:cNvPr id="27" name="Oval 26">
              <a:extLst>
                <a:ext uri="{FF2B5EF4-FFF2-40B4-BE49-F238E27FC236}">
                  <a16:creationId xmlns:a16="http://schemas.microsoft.com/office/drawing/2014/main" id="{C0B34DBD-B15D-98F2-5604-9DB75175E8E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C916BE11-D0EB-1369-C070-EDB45CE53C03}"/>
              </a:ext>
            </a:extLst>
          </p:cNvPr>
          <p:cNvGrpSpPr/>
          <p:nvPr/>
        </p:nvGrpSpPr>
        <p:grpSpPr>
          <a:xfrm>
            <a:off x="754640" y="3612379"/>
            <a:ext cx="4100947" cy="276999"/>
            <a:chOff x="6018245" y="1443965"/>
            <a:chExt cx="4100947" cy="276999"/>
          </a:xfrm>
        </p:grpSpPr>
        <p:sp>
          <p:nvSpPr>
            <p:cNvPr id="29" name="TextBox 28">
              <a:extLst>
                <a:ext uri="{FF2B5EF4-FFF2-40B4-BE49-F238E27FC236}">
                  <a16:creationId xmlns:a16="http://schemas.microsoft.com/office/drawing/2014/main" id="{2DAEBC63-FAC2-7A43-2FE9-8744CD692875}"/>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Mức độ tuân thủ pháp lý</a:t>
              </a:r>
            </a:p>
          </p:txBody>
        </p:sp>
        <p:sp>
          <p:nvSpPr>
            <p:cNvPr id="30" name="Oval 29">
              <a:extLst>
                <a:ext uri="{FF2B5EF4-FFF2-40B4-BE49-F238E27FC236}">
                  <a16:creationId xmlns:a16="http://schemas.microsoft.com/office/drawing/2014/main" id="{4AB13F94-6D26-AD88-9A6F-3B6C5AD891E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1" name="Group 30">
            <a:extLst>
              <a:ext uri="{FF2B5EF4-FFF2-40B4-BE49-F238E27FC236}">
                <a16:creationId xmlns:a16="http://schemas.microsoft.com/office/drawing/2014/main" id="{9D698BDE-6864-FBD3-C5E4-65F0835F186E}"/>
              </a:ext>
            </a:extLst>
          </p:cNvPr>
          <p:cNvGrpSpPr/>
          <p:nvPr/>
        </p:nvGrpSpPr>
        <p:grpSpPr>
          <a:xfrm>
            <a:off x="754640" y="3901693"/>
            <a:ext cx="4620912" cy="276999"/>
            <a:chOff x="6018245" y="1443965"/>
            <a:chExt cx="4620912" cy="276999"/>
          </a:xfrm>
        </p:grpSpPr>
        <p:sp>
          <p:nvSpPr>
            <p:cNvPr id="32" name="TextBox 31">
              <a:extLst>
                <a:ext uri="{FF2B5EF4-FFF2-40B4-BE49-F238E27FC236}">
                  <a16:creationId xmlns:a16="http://schemas.microsoft.com/office/drawing/2014/main" id="{CF55362E-EC2B-FA5B-8031-33752CE30ACC}"/>
                </a:ext>
              </a:extLst>
            </p:cNvPr>
            <p:cNvSpPr txBox="1"/>
            <p:nvPr/>
          </p:nvSpPr>
          <p:spPr>
            <a:xfrm>
              <a:off x="6092137" y="1443965"/>
              <a:ext cx="4547020" cy="276999"/>
            </a:xfrm>
            <a:prstGeom prst="rect">
              <a:avLst/>
            </a:prstGeom>
            <a:noFill/>
          </p:spPr>
          <p:txBody>
            <a:bodyPr wrap="square" rtlCol="0">
              <a:spAutoFit/>
            </a:bodyPr>
            <a:lstStyle/>
            <a:p>
              <a:r>
                <a:rPr lang="vi-VN" sz="1200" dirty="0">
                  <a:latin typeface="Roboto" pitchFamily="2" charset="0"/>
                  <a:ea typeface="Roboto" pitchFamily="2" charset="0"/>
                </a:rPr>
                <a:t>Khả năng mở rộng hệ thống</a:t>
              </a:r>
            </a:p>
          </p:txBody>
        </p:sp>
        <p:sp>
          <p:nvSpPr>
            <p:cNvPr id="33" name="Oval 32">
              <a:extLst>
                <a:ext uri="{FF2B5EF4-FFF2-40B4-BE49-F238E27FC236}">
                  <a16:creationId xmlns:a16="http://schemas.microsoft.com/office/drawing/2014/main" id="{342DAF95-A7A6-B2BF-9AF6-13201B0C24E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3" name="Graphic 2" descr="Lights On with solid fill">
            <a:extLst>
              <a:ext uri="{FF2B5EF4-FFF2-40B4-BE49-F238E27FC236}">
                <a16:creationId xmlns:a16="http://schemas.microsoft.com/office/drawing/2014/main" id="{266E61DA-B5E9-F754-82AC-34E357C77C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2495" y="4480321"/>
            <a:ext cx="1791942" cy="1791942"/>
          </a:xfrm>
          <a:prstGeom prst="rect">
            <a:avLst/>
          </a:prstGeom>
        </p:spPr>
      </p:pic>
      <p:sp>
        <p:nvSpPr>
          <p:cNvPr id="8" name="TextBox 7">
            <a:extLst>
              <a:ext uri="{FF2B5EF4-FFF2-40B4-BE49-F238E27FC236}">
                <a16:creationId xmlns:a16="http://schemas.microsoft.com/office/drawing/2014/main" id="{B530CA58-3CF8-CE2A-9A7B-DC9240ED0CFF}"/>
              </a:ext>
            </a:extLst>
          </p:cNvPr>
          <p:cNvSpPr txBox="1"/>
          <p:nvPr/>
        </p:nvSpPr>
        <p:spPr>
          <a:xfrm>
            <a:off x="2247144" y="4911516"/>
            <a:ext cx="4524848" cy="584775"/>
          </a:xfrm>
          <a:prstGeom prst="rect">
            <a:avLst/>
          </a:prstGeom>
          <a:noFill/>
        </p:spPr>
        <p:txBody>
          <a:bodyPr wrap="square" rtlCol="0">
            <a:spAutoFit/>
          </a:bodyPr>
          <a:lstStyle/>
          <a:p>
            <a:r>
              <a:rPr lang="en-US" sz="3200" b="1" dirty="0" err="1">
                <a:solidFill>
                  <a:srgbClr val="0386D7"/>
                </a:solidFill>
              </a:rPr>
              <a:t>GOPAPERLESS</a:t>
            </a:r>
            <a:r>
              <a:rPr lang="en-US" sz="3200" b="1" dirty="0">
                <a:solidFill>
                  <a:srgbClr val="0386D7"/>
                </a:solidFill>
              </a:rPr>
              <a:t> AGENT</a:t>
            </a:r>
          </a:p>
        </p:txBody>
      </p:sp>
      <p:sp>
        <p:nvSpPr>
          <p:cNvPr id="63" name="TextBox 62">
            <a:extLst>
              <a:ext uri="{FF2B5EF4-FFF2-40B4-BE49-F238E27FC236}">
                <a16:creationId xmlns:a16="http://schemas.microsoft.com/office/drawing/2014/main" id="{FD8C185D-504D-80D1-5226-D2A6366BDD4E}"/>
              </a:ext>
            </a:extLst>
          </p:cNvPr>
          <p:cNvSpPr txBox="1"/>
          <p:nvPr/>
        </p:nvSpPr>
        <p:spPr>
          <a:xfrm>
            <a:off x="2247144" y="5519157"/>
            <a:ext cx="4524848" cy="707886"/>
          </a:xfrm>
          <a:prstGeom prst="rect">
            <a:avLst/>
          </a:prstGeom>
          <a:noFill/>
        </p:spPr>
        <p:txBody>
          <a:bodyPr wrap="square" rtlCol="0">
            <a:spAutoFit/>
          </a:bodyPr>
          <a:lstStyle/>
          <a:p>
            <a:r>
              <a:rPr lang="vi-VN" sz="2000" b="1" dirty="0">
                <a:solidFill>
                  <a:schemeClr val="bg2">
                    <a:lumMod val="25000"/>
                  </a:schemeClr>
                </a:solidFill>
              </a:rPr>
              <a:t>GIẢI QUYẾT TRỰC TIẾP CÁC BÀI TOÁN THỰC TIỄN NÊU TRÊN</a:t>
            </a:r>
          </a:p>
        </p:txBody>
      </p:sp>
    </p:spTree>
    <p:extLst>
      <p:ext uri="{BB962C8B-B14F-4D97-AF65-F5344CB8AC3E}">
        <p14:creationId xmlns:p14="http://schemas.microsoft.com/office/powerpoint/2010/main" val="195659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left)">
                                      <p:cBhvr>
                                        <p:cTn id="1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5D20222-0A5A-7EAE-F7C6-1031C270429E}"/>
              </a:ext>
            </a:extLst>
          </p:cNvPr>
          <p:cNvSpPr/>
          <p:nvPr/>
        </p:nvSpPr>
        <p:spPr>
          <a:xfrm>
            <a:off x="4775201" y="1847270"/>
            <a:ext cx="2244436" cy="2244436"/>
          </a:xfrm>
          <a:custGeom>
            <a:avLst/>
            <a:gdLst>
              <a:gd name="csX0" fmla="*/ 1122218 w 2244436"/>
              <a:gd name="csY0" fmla="*/ 177799 h 2244436"/>
              <a:gd name="csX1" fmla="*/ 177799 w 2244436"/>
              <a:gd name="csY1" fmla="*/ 1122218 h 2244436"/>
              <a:gd name="csX2" fmla="*/ 1122218 w 2244436"/>
              <a:gd name="csY2" fmla="*/ 2066637 h 2244436"/>
              <a:gd name="csX3" fmla="*/ 2066637 w 2244436"/>
              <a:gd name="csY3" fmla="*/ 1122218 h 2244436"/>
              <a:gd name="csX4" fmla="*/ 1122218 w 2244436"/>
              <a:gd name="csY4" fmla="*/ 177799 h 2244436"/>
              <a:gd name="csX5" fmla="*/ 1122218 w 2244436"/>
              <a:gd name="csY5" fmla="*/ 0 h 2244436"/>
              <a:gd name="csX6" fmla="*/ 2244436 w 2244436"/>
              <a:gd name="csY6" fmla="*/ 1122218 h 2244436"/>
              <a:gd name="csX7" fmla="*/ 1122218 w 2244436"/>
              <a:gd name="csY7" fmla="*/ 2244436 h 2244436"/>
              <a:gd name="csX8" fmla="*/ 0 w 2244436"/>
              <a:gd name="csY8" fmla="*/ 1122218 h 2244436"/>
              <a:gd name="csX9" fmla="*/ 1122218 w 2244436"/>
              <a:gd name="csY9" fmla="*/ 0 h 224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44436" h="2244436">
                <a:moveTo>
                  <a:pt x="1122218" y="177799"/>
                </a:moveTo>
                <a:cubicBezTo>
                  <a:pt x="600630" y="177799"/>
                  <a:pt x="177799" y="600630"/>
                  <a:pt x="177799" y="1122218"/>
                </a:cubicBezTo>
                <a:cubicBezTo>
                  <a:pt x="177799" y="1643806"/>
                  <a:pt x="600630" y="2066637"/>
                  <a:pt x="1122218" y="2066637"/>
                </a:cubicBezTo>
                <a:cubicBezTo>
                  <a:pt x="1643806" y="2066637"/>
                  <a:pt x="2066637" y="1643806"/>
                  <a:pt x="2066637" y="1122218"/>
                </a:cubicBezTo>
                <a:cubicBezTo>
                  <a:pt x="2066637" y="600630"/>
                  <a:pt x="1643806" y="177799"/>
                  <a:pt x="1122218" y="177799"/>
                </a:cubicBezTo>
                <a:close/>
                <a:moveTo>
                  <a:pt x="1122218" y="0"/>
                </a:moveTo>
                <a:cubicBezTo>
                  <a:pt x="1742002" y="0"/>
                  <a:pt x="2244436" y="502434"/>
                  <a:pt x="2244436" y="1122218"/>
                </a:cubicBezTo>
                <a:cubicBezTo>
                  <a:pt x="2244436" y="1742002"/>
                  <a:pt x="1742002" y="2244436"/>
                  <a:pt x="1122218" y="2244436"/>
                </a:cubicBezTo>
                <a:cubicBezTo>
                  <a:pt x="502434" y="2244436"/>
                  <a:pt x="0" y="1742002"/>
                  <a:pt x="0" y="1122218"/>
                </a:cubicBezTo>
                <a:cubicBezTo>
                  <a:pt x="0" y="502434"/>
                  <a:pt x="502434" y="0"/>
                  <a:pt x="1122218" y="0"/>
                </a:cubicBezTo>
                <a:close/>
              </a:path>
            </a:pathLst>
          </a:custGeom>
          <a:gradFill>
            <a:gsLst>
              <a:gs pos="0">
                <a:srgbClr val="ACD8F5">
                  <a:alpha val="86000"/>
                </a:srgbClr>
              </a:gs>
              <a:gs pos="37000">
                <a:srgbClr val="148BF2"/>
              </a:gs>
              <a:gs pos="68000">
                <a:srgbClr val="0386D7">
                  <a:alpha val="76000"/>
                </a:srgbClr>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8" name="Rectangle 7">
            <a:extLst>
              <a:ext uri="{FF2B5EF4-FFF2-40B4-BE49-F238E27FC236}">
                <a16:creationId xmlns:a16="http://schemas.microsoft.com/office/drawing/2014/main" id="{9C82F499-EB47-FD28-AC9B-3783E34B554C}"/>
              </a:ext>
            </a:extLst>
          </p:cNvPr>
          <p:cNvSpPr/>
          <p:nvPr/>
        </p:nvSpPr>
        <p:spPr>
          <a:xfrm>
            <a:off x="0" y="3228392"/>
            <a:ext cx="5597239" cy="3634226"/>
          </a:xfrm>
          <a:custGeom>
            <a:avLst/>
            <a:gdLst>
              <a:gd name="csX0" fmla="*/ 0 w 6096000"/>
              <a:gd name="csY0" fmla="*/ 0 h 4160982"/>
              <a:gd name="csX1" fmla="*/ 6096000 w 6096000"/>
              <a:gd name="csY1" fmla="*/ 0 h 4160982"/>
              <a:gd name="csX2" fmla="*/ 6096000 w 6096000"/>
              <a:gd name="csY2" fmla="*/ 4160982 h 4160982"/>
              <a:gd name="csX3" fmla="*/ 0 w 6096000"/>
              <a:gd name="csY3" fmla="*/ 4160982 h 4160982"/>
              <a:gd name="csX4" fmla="*/ 0 w 6096000"/>
              <a:gd name="csY4" fmla="*/ 0 h 4160982"/>
              <a:gd name="csX0" fmla="*/ 0 w 6096000"/>
              <a:gd name="csY0" fmla="*/ 0 h 4165600"/>
              <a:gd name="csX1" fmla="*/ 6096000 w 6096000"/>
              <a:gd name="csY1" fmla="*/ 0 h 4165600"/>
              <a:gd name="csX2" fmla="*/ 4959927 w 6096000"/>
              <a:gd name="csY2" fmla="*/ 4165600 h 4165600"/>
              <a:gd name="csX3" fmla="*/ 0 w 6096000"/>
              <a:gd name="csY3" fmla="*/ 4160982 h 4165600"/>
              <a:gd name="csX4" fmla="*/ 0 w 6096000"/>
              <a:gd name="csY4" fmla="*/ 0 h 4165600"/>
            </a:gdLst>
            <a:ahLst/>
            <a:cxnLst>
              <a:cxn ang="0">
                <a:pos x="csX0" y="csY0"/>
              </a:cxn>
              <a:cxn ang="0">
                <a:pos x="csX1" y="csY1"/>
              </a:cxn>
              <a:cxn ang="0">
                <a:pos x="csX2" y="csY2"/>
              </a:cxn>
              <a:cxn ang="0">
                <a:pos x="csX3" y="csY3"/>
              </a:cxn>
              <a:cxn ang="0">
                <a:pos x="csX4" y="csY4"/>
              </a:cxn>
            </a:cxnLst>
            <a:rect l="l" t="t" r="r" b="b"/>
            <a:pathLst>
              <a:path w="6096000" h="4165600">
                <a:moveTo>
                  <a:pt x="0" y="0"/>
                </a:moveTo>
                <a:lnTo>
                  <a:pt x="6096000" y="0"/>
                </a:lnTo>
                <a:lnTo>
                  <a:pt x="4959927" y="4165600"/>
                </a:lnTo>
                <a:lnTo>
                  <a:pt x="0" y="4160982"/>
                </a:lnTo>
                <a:lnTo>
                  <a:pt x="0" y="0"/>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Rectangle 12">
            <a:extLst>
              <a:ext uri="{FF2B5EF4-FFF2-40B4-BE49-F238E27FC236}">
                <a16:creationId xmlns:a16="http://schemas.microsoft.com/office/drawing/2014/main" id="{F69A492E-9B6F-4AC4-F382-C0D88B2C4F1C}"/>
              </a:ext>
            </a:extLst>
          </p:cNvPr>
          <p:cNvSpPr/>
          <p:nvPr/>
        </p:nvSpPr>
        <p:spPr>
          <a:xfrm>
            <a:off x="6169890" y="-9238"/>
            <a:ext cx="6022109" cy="3352801"/>
          </a:xfrm>
          <a:custGeom>
            <a:avLst/>
            <a:gdLst>
              <a:gd name="csX0" fmla="*/ 0 w 6299200"/>
              <a:gd name="csY0" fmla="*/ 0 h 3343564"/>
              <a:gd name="csX1" fmla="*/ 6299200 w 6299200"/>
              <a:gd name="csY1" fmla="*/ 0 h 3343564"/>
              <a:gd name="csX2" fmla="*/ 6299200 w 6299200"/>
              <a:gd name="csY2" fmla="*/ 3343564 h 3343564"/>
              <a:gd name="csX3" fmla="*/ 0 w 6299200"/>
              <a:gd name="csY3" fmla="*/ 3343564 h 3343564"/>
              <a:gd name="csX4" fmla="*/ 0 w 6299200"/>
              <a:gd name="csY4" fmla="*/ 0 h 3343564"/>
              <a:gd name="csX0" fmla="*/ 1274618 w 6299200"/>
              <a:gd name="csY0" fmla="*/ 0 h 3352801"/>
              <a:gd name="csX1" fmla="*/ 6299200 w 6299200"/>
              <a:gd name="csY1" fmla="*/ 9237 h 3352801"/>
              <a:gd name="csX2" fmla="*/ 6299200 w 6299200"/>
              <a:gd name="csY2" fmla="*/ 3352801 h 3352801"/>
              <a:gd name="csX3" fmla="*/ 0 w 6299200"/>
              <a:gd name="csY3" fmla="*/ 3352801 h 3352801"/>
              <a:gd name="csX4" fmla="*/ 1274618 w 6299200"/>
              <a:gd name="csY4" fmla="*/ 0 h 3352801"/>
            </a:gdLst>
            <a:ahLst/>
            <a:cxnLst>
              <a:cxn ang="0">
                <a:pos x="csX0" y="csY0"/>
              </a:cxn>
              <a:cxn ang="0">
                <a:pos x="csX1" y="csY1"/>
              </a:cxn>
              <a:cxn ang="0">
                <a:pos x="csX2" y="csY2"/>
              </a:cxn>
              <a:cxn ang="0">
                <a:pos x="csX3" y="csY3"/>
              </a:cxn>
              <a:cxn ang="0">
                <a:pos x="csX4" y="csY4"/>
              </a:cxn>
            </a:cxnLst>
            <a:rect l="l" t="t" r="r" b="b"/>
            <a:pathLst>
              <a:path w="6299200" h="3352801">
                <a:moveTo>
                  <a:pt x="1274618" y="0"/>
                </a:moveTo>
                <a:lnTo>
                  <a:pt x="6299200" y="9237"/>
                </a:lnTo>
                <a:lnTo>
                  <a:pt x="6299200" y="3352801"/>
                </a:lnTo>
                <a:lnTo>
                  <a:pt x="0" y="3352801"/>
                </a:lnTo>
                <a:lnTo>
                  <a:pt x="1274618" y="0"/>
                </a:lnTo>
                <a:close/>
              </a:path>
            </a:pathLst>
          </a:cu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7">
            <a:extLst>
              <a:ext uri="{FF2B5EF4-FFF2-40B4-BE49-F238E27FC236}">
                <a16:creationId xmlns:a16="http://schemas.microsoft.com/office/drawing/2014/main" id="{3A2C6D77-0732-C553-74E7-37C1D2E26D57}"/>
              </a:ext>
            </a:extLst>
          </p:cNvPr>
          <p:cNvSpPr/>
          <p:nvPr/>
        </p:nvSpPr>
        <p:spPr>
          <a:xfrm>
            <a:off x="-1" y="3228392"/>
            <a:ext cx="5597239" cy="3634226"/>
          </a:xfrm>
          <a:custGeom>
            <a:avLst/>
            <a:gdLst>
              <a:gd name="csX0" fmla="*/ 0 w 6096000"/>
              <a:gd name="csY0" fmla="*/ 0 h 4160982"/>
              <a:gd name="csX1" fmla="*/ 6096000 w 6096000"/>
              <a:gd name="csY1" fmla="*/ 0 h 4160982"/>
              <a:gd name="csX2" fmla="*/ 6096000 w 6096000"/>
              <a:gd name="csY2" fmla="*/ 4160982 h 4160982"/>
              <a:gd name="csX3" fmla="*/ 0 w 6096000"/>
              <a:gd name="csY3" fmla="*/ 4160982 h 4160982"/>
              <a:gd name="csX4" fmla="*/ 0 w 6096000"/>
              <a:gd name="csY4" fmla="*/ 0 h 4160982"/>
              <a:gd name="csX0" fmla="*/ 0 w 6096000"/>
              <a:gd name="csY0" fmla="*/ 0 h 4165600"/>
              <a:gd name="csX1" fmla="*/ 6096000 w 6096000"/>
              <a:gd name="csY1" fmla="*/ 0 h 4165600"/>
              <a:gd name="csX2" fmla="*/ 4959927 w 6096000"/>
              <a:gd name="csY2" fmla="*/ 4165600 h 4165600"/>
              <a:gd name="csX3" fmla="*/ 0 w 6096000"/>
              <a:gd name="csY3" fmla="*/ 4160982 h 4165600"/>
              <a:gd name="csX4" fmla="*/ 0 w 6096000"/>
              <a:gd name="csY4" fmla="*/ 0 h 4165600"/>
            </a:gdLst>
            <a:ahLst/>
            <a:cxnLst>
              <a:cxn ang="0">
                <a:pos x="csX0" y="csY0"/>
              </a:cxn>
              <a:cxn ang="0">
                <a:pos x="csX1" y="csY1"/>
              </a:cxn>
              <a:cxn ang="0">
                <a:pos x="csX2" y="csY2"/>
              </a:cxn>
              <a:cxn ang="0">
                <a:pos x="csX3" y="csY3"/>
              </a:cxn>
              <a:cxn ang="0">
                <a:pos x="csX4" y="csY4"/>
              </a:cxn>
            </a:cxnLst>
            <a:rect l="l" t="t" r="r" b="b"/>
            <a:pathLst>
              <a:path w="6096000" h="4165600">
                <a:moveTo>
                  <a:pt x="0" y="0"/>
                </a:moveTo>
                <a:lnTo>
                  <a:pt x="6096000" y="0"/>
                </a:lnTo>
                <a:lnTo>
                  <a:pt x="4959927" y="4165600"/>
                </a:lnTo>
                <a:lnTo>
                  <a:pt x="0" y="4160982"/>
                </a:lnTo>
                <a:lnTo>
                  <a:pt x="0" y="0"/>
                </a:lnTo>
                <a:close/>
              </a:path>
            </a:pathLst>
          </a:cu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 name="Rectangle 12">
            <a:extLst>
              <a:ext uri="{FF2B5EF4-FFF2-40B4-BE49-F238E27FC236}">
                <a16:creationId xmlns:a16="http://schemas.microsoft.com/office/drawing/2014/main" id="{84C8BF61-6F58-EE15-BBCC-19DE038B3E81}"/>
              </a:ext>
            </a:extLst>
          </p:cNvPr>
          <p:cNvSpPr/>
          <p:nvPr/>
        </p:nvSpPr>
        <p:spPr>
          <a:xfrm>
            <a:off x="6169889" y="-9238"/>
            <a:ext cx="6022109" cy="3352801"/>
          </a:xfrm>
          <a:custGeom>
            <a:avLst/>
            <a:gdLst>
              <a:gd name="csX0" fmla="*/ 0 w 6299200"/>
              <a:gd name="csY0" fmla="*/ 0 h 3343564"/>
              <a:gd name="csX1" fmla="*/ 6299200 w 6299200"/>
              <a:gd name="csY1" fmla="*/ 0 h 3343564"/>
              <a:gd name="csX2" fmla="*/ 6299200 w 6299200"/>
              <a:gd name="csY2" fmla="*/ 3343564 h 3343564"/>
              <a:gd name="csX3" fmla="*/ 0 w 6299200"/>
              <a:gd name="csY3" fmla="*/ 3343564 h 3343564"/>
              <a:gd name="csX4" fmla="*/ 0 w 6299200"/>
              <a:gd name="csY4" fmla="*/ 0 h 3343564"/>
              <a:gd name="csX0" fmla="*/ 1274618 w 6299200"/>
              <a:gd name="csY0" fmla="*/ 0 h 3352801"/>
              <a:gd name="csX1" fmla="*/ 6299200 w 6299200"/>
              <a:gd name="csY1" fmla="*/ 9237 h 3352801"/>
              <a:gd name="csX2" fmla="*/ 6299200 w 6299200"/>
              <a:gd name="csY2" fmla="*/ 3352801 h 3352801"/>
              <a:gd name="csX3" fmla="*/ 0 w 6299200"/>
              <a:gd name="csY3" fmla="*/ 3352801 h 3352801"/>
              <a:gd name="csX4" fmla="*/ 1274618 w 6299200"/>
              <a:gd name="csY4" fmla="*/ 0 h 3352801"/>
            </a:gdLst>
            <a:ahLst/>
            <a:cxnLst>
              <a:cxn ang="0">
                <a:pos x="csX0" y="csY0"/>
              </a:cxn>
              <a:cxn ang="0">
                <a:pos x="csX1" y="csY1"/>
              </a:cxn>
              <a:cxn ang="0">
                <a:pos x="csX2" y="csY2"/>
              </a:cxn>
              <a:cxn ang="0">
                <a:pos x="csX3" y="csY3"/>
              </a:cxn>
              <a:cxn ang="0">
                <a:pos x="csX4" y="csY4"/>
              </a:cxn>
            </a:cxnLst>
            <a:rect l="l" t="t" r="r" b="b"/>
            <a:pathLst>
              <a:path w="6299200" h="3352801">
                <a:moveTo>
                  <a:pt x="1274618" y="0"/>
                </a:moveTo>
                <a:lnTo>
                  <a:pt x="6299200" y="9237"/>
                </a:lnTo>
                <a:lnTo>
                  <a:pt x="6299200" y="3352801"/>
                </a:lnTo>
                <a:lnTo>
                  <a:pt x="0" y="3352801"/>
                </a:lnTo>
                <a:lnTo>
                  <a:pt x="1274618" y="0"/>
                </a:lnTo>
                <a:close/>
              </a:path>
            </a:pathLst>
          </a:cu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Oval 6">
            <a:extLst>
              <a:ext uri="{FF2B5EF4-FFF2-40B4-BE49-F238E27FC236}">
                <a16:creationId xmlns:a16="http://schemas.microsoft.com/office/drawing/2014/main" id="{604C2070-EFC5-A842-F40C-5D7E5D509B51}"/>
              </a:ext>
            </a:extLst>
          </p:cNvPr>
          <p:cNvSpPr/>
          <p:nvPr/>
        </p:nvSpPr>
        <p:spPr>
          <a:xfrm>
            <a:off x="5075382" y="2147452"/>
            <a:ext cx="1648694" cy="1648694"/>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7" name="Graphic 16" descr="Network with solid fill">
            <a:extLst>
              <a:ext uri="{FF2B5EF4-FFF2-40B4-BE49-F238E27FC236}">
                <a16:creationId xmlns:a16="http://schemas.microsoft.com/office/drawing/2014/main" id="{3A711248-AFAF-84B9-0141-B3DBFCCB44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5491" y="2327561"/>
            <a:ext cx="1288476" cy="1288476"/>
          </a:xfrm>
          <a:prstGeom prst="rect">
            <a:avLst/>
          </a:prstGeom>
        </p:spPr>
      </p:pic>
      <p:sp>
        <p:nvSpPr>
          <p:cNvPr id="2" name="TextBox 1">
            <a:extLst>
              <a:ext uri="{FF2B5EF4-FFF2-40B4-BE49-F238E27FC236}">
                <a16:creationId xmlns:a16="http://schemas.microsoft.com/office/drawing/2014/main" id="{18195179-08A2-2B38-7C31-3F226A19200C}"/>
              </a:ext>
            </a:extLst>
          </p:cNvPr>
          <p:cNvSpPr txBox="1"/>
          <p:nvPr/>
        </p:nvSpPr>
        <p:spPr>
          <a:xfrm>
            <a:off x="613805" y="580626"/>
            <a:ext cx="5930162" cy="615553"/>
          </a:xfrm>
          <a:prstGeom prst="rect">
            <a:avLst/>
          </a:prstGeom>
          <a:noFill/>
        </p:spPr>
        <p:txBody>
          <a:bodyPr wrap="square" rtlCol="0">
            <a:spAutoFit/>
          </a:bodyPr>
          <a:lstStyle/>
          <a:p>
            <a:pPr>
              <a:lnSpc>
                <a:spcPct val="150000"/>
              </a:lnSpc>
            </a:pPr>
            <a:r>
              <a:rPr lang="vi-VN" sz="1200" dirty="0">
                <a:latin typeface="Roboto" pitchFamily="2" charset="0"/>
                <a:ea typeface="Roboto" pitchFamily="2" charset="0"/>
              </a:rPr>
              <a:t>Là giải pháp ký số từ xa dựa trên </a:t>
            </a:r>
            <a:r>
              <a:rPr lang="vi-VN" sz="1200" b="1" dirty="0">
                <a:latin typeface="Roboto" pitchFamily="2" charset="0"/>
                <a:ea typeface="Roboto" pitchFamily="2" charset="0"/>
              </a:rPr>
              <a:t>VNeID</a:t>
            </a:r>
            <a:r>
              <a:rPr lang="vi-VN" sz="1200" dirty="0">
                <a:latin typeface="Roboto" pitchFamily="2" charset="0"/>
                <a:ea typeface="Roboto" pitchFamily="2" charset="0"/>
              </a:rPr>
              <a:t>, cho phép người dùng ký số an toàn trực tiếp trong ứng dụng nghiệp vụ mà </a:t>
            </a:r>
            <a:r>
              <a:rPr lang="vi-VN" sz="1200" b="1" dirty="0">
                <a:latin typeface="Roboto" pitchFamily="2" charset="0"/>
                <a:ea typeface="Roboto" pitchFamily="2" charset="0"/>
              </a:rPr>
              <a:t>không cần USB Token hay thẻ thông minh</a:t>
            </a:r>
            <a:r>
              <a:rPr lang="vi-VN" sz="1200" dirty="0">
                <a:latin typeface="Roboto" pitchFamily="2" charset="0"/>
                <a:ea typeface="Roboto" pitchFamily="2" charset="0"/>
              </a:rPr>
              <a:t>. </a:t>
            </a:r>
          </a:p>
        </p:txBody>
      </p:sp>
      <p:sp>
        <p:nvSpPr>
          <p:cNvPr id="4" name="TextBox 3">
            <a:extLst>
              <a:ext uri="{FF2B5EF4-FFF2-40B4-BE49-F238E27FC236}">
                <a16:creationId xmlns:a16="http://schemas.microsoft.com/office/drawing/2014/main" id="{42CB6E6E-149A-7573-B7E0-8C25595830EF}"/>
              </a:ext>
            </a:extLst>
          </p:cNvPr>
          <p:cNvSpPr txBox="1"/>
          <p:nvPr/>
        </p:nvSpPr>
        <p:spPr>
          <a:xfrm>
            <a:off x="212579" y="1407750"/>
            <a:ext cx="4858232" cy="1169551"/>
          </a:xfrm>
          <a:prstGeom prst="rect">
            <a:avLst/>
          </a:prstGeom>
          <a:noFill/>
        </p:spPr>
        <p:txBody>
          <a:bodyPr wrap="square" rtlCol="0">
            <a:spAutoFit/>
          </a:bodyPr>
          <a:lstStyle/>
          <a:p>
            <a:pPr>
              <a:lnSpc>
                <a:spcPct val="150000"/>
              </a:lnSpc>
            </a:pPr>
            <a:r>
              <a:rPr lang="vi-VN" sz="1200" dirty="0">
                <a:latin typeface="Roboto" pitchFamily="2" charset="0"/>
                <a:ea typeface="Roboto" pitchFamily="2" charset="0"/>
              </a:rPr>
              <a:t>Giải pháp </a:t>
            </a:r>
            <a:r>
              <a:rPr lang="vi-VN" sz="1200" b="1" dirty="0">
                <a:latin typeface="Roboto" pitchFamily="2" charset="0"/>
                <a:ea typeface="Roboto" pitchFamily="2" charset="0"/>
              </a:rPr>
              <a:t>hỗ trợ đa CA, tích hợp Adobe/Office</a:t>
            </a:r>
            <a:r>
              <a:rPr lang="vi-VN" sz="1200" dirty="0">
                <a:latin typeface="Roboto" pitchFamily="2" charset="0"/>
                <a:ea typeface="Roboto" pitchFamily="2" charset="0"/>
              </a:rPr>
              <a:t>, </a:t>
            </a:r>
            <a:r>
              <a:rPr lang="vi-VN" sz="1200" b="1" dirty="0">
                <a:latin typeface="Roboto" pitchFamily="2" charset="0"/>
                <a:ea typeface="Roboto" pitchFamily="2" charset="0"/>
              </a:rPr>
              <a:t>tự động hóa vòng đời chứng thư</a:t>
            </a:r>
            <a:r>
              <a:rPr lang="vi-VN" sz="1200" dirty="0">
                <a:latin typeface="Roboto" pitchFamily="2" charset="0"/>
                <a:ea typeface="Roboto" pitchFamily="2" charset="0"/>
              </a:rPr>
              <a:t>, không yêu cầu tải tệp lên dịch vụ bên ngoài và giữ nguyên định dạng tệp gốc sau khi ký, đáp ứng tốt nhu cầu Thương mại điện tử và chứng thư số tại Việt Nam.</a:t>
            </a:r>
          </a:p>
        </p:txBody>
      </p:sp>
      <p:sp>
        <p:nvSpPr>
          <p:cNvPr id="5" name="TextBox 4">
            <a:extLst>
              <a:ext uri="{FF2B5EF4-FFF2-40B4-BE49-F238E27FC236}">
                <a16:creationId xmlns:a16="http://schemas.microsoft.com/office/drawing/2014/main" id="{DCED3345-D0C7-FB6F-0263-590DF298E96F}"/>
              </a:ext>
            </a:extLst>
          </p:cNvPr>
          <p:cNvSpPr txBox="1"/>
          <p:nvPr/>
        </p:nvSpPr>
        <p:spPr>
          <a:xfrm>
            <a:off x="6925124" y="3537507"/>
            <a:ext cx="5063675" cy="1169551"/>
          </a:xfrm>
          <a:prstGeom prst="rect">
            <a:avLst/>
          </a:prstGeom>
          <a:noFill/>
        </p:spPr>
        <p:txBody>
          <a:bodyPr wrap="square" rtlCol="0">
            <a:spAutoFit/>
          </a:bodyPr>
          <a:lstStyle/>
          <a:p>
            <a:pPr>
              <a:lnSpc>
                <a:spcPct val="150000"/>
              </a:lnSpc>
            </a:pPr>
            <a:r>
              <a:rPr lang="vi-VN" sz="1200" dirty="0">
                <a:latin typeface="Roboto" pitchFamily="2" charset="0"/>
                <a:ea typeface="Roboto" pitchFamily="2" charset="0"/>
              </a:rPr>
              <a:t>Hướng tới việc cung cấp một nền tảng ký số từ xa </a:t>
            </a:r>
            <a:r>
              <a:rPr lang="vi-VN" sz="1200" b="1" dirty="0">
                <a:latin typeface="Roboto" pitchFamily="2" charset="0"/>
                <a:ea typeface="Roboto" pitchFamily="2" charset="0"/>
              </a:rPr>
              <a:t>an toàn</a:t>
            </a:r>
            <a:r>
              <a:rPr lang="vi-VN" sz="1200" dirty="0">
                <a:latin typeface="Roboto" pitchFamily="2" charset="0"/>
                <a:ea typeface="Roboto" pitchFamily="2" charset="0"/>
              </a:rPr>
              <a:t>, </a:t>
            </a:r>
            <a:r>
              <a:rPr lang="vi-VN" sz="1200" b="1" dirty="0">
                <a:latin typeface="Roboto" pitchFamily="2" charset="0"/>
                <a:ea typeface="Roboto" pitchFamily="2" charset="0"/>
              </a:rPr>
              <a:t>thuận tiện </a:t>
            </a:r>
            <a:r>
              <a:rPr lang="vi-VN" sz="1200" dirty="0">
                <a:latin typeface="Roboto" pitchFamily="2" charset="0"/>
                <a:ea typeface="Roboto" pitchFamily="2" charset="0"/>
              </a:rPr>
              <a:t>và </a:t>
            </a:r>
            <a:r>
              <a:rPr lang="vi-VN" sz="1200" b="1" dirty="0">
                <a:latin typeface="Roboto" pitchFamily="2" charset="0"/>
                <a:ea typeface="Roboto" pitchFamily="2" charset="0"/>
              </a:rPr>
              <a:t>tuân thủ pháp lý</a:t>
            </a:r>
            <a:r>
              <a:rPr lang="vi-VN" sz="1200" dirty="0">
                <a:latin typeface="Roboto" pitchFamily="2" charset="0"/>
                <a:ea typeface="Roboto" pitchFamily="2" charset="0"/>
              </a:rPr>
              <a:t>, tận dụng </a:t>
            </a:r>
            <a:r>
              <a:rPr lang="vi-VN" sz="1200" b="1" dirty="0">
                <a:latin typeface="Roboto" pitchFamily="2" charset="0"/>
                <a:ea typeface="Roboto" pitchFamily="2" charset="0"/>
              </a:rPr>
              <a:t>VNeID làm cơ chế xác thực thống nhất</a:t>
            </a:r>
            <a:r>
              <a:rPr lang="vi-VN" sz="1200" dirty="0">
                <a:latin typeface="Roboto" pitchFamily="2" charset="0"/>
                <a:ea typeface="Roboto" pitchFamily="2" charset="0"/>
              </a:rPr>
              <a:t>, nhằm loại bỏ sự phụ thuộc vào phần cứng cục bộ, đơn giản hóa quy trình ký số và nâng cao trải nghiệm người dùng. </a:t>
            </a:r>
          </a:p>
        </p:txBody>
      </p:sp>
      <p:sp>
        <p:nvSpPr>
          <p:cNvPr id="9" name="TextBox 8">
            <a:extLst>
              <a:ext uri="{FF2B5EF4-FFF2-40B4-BE49-F238E27FC236}">
                <a16:creationId xmlns:a16="http://schemas.microsoft.com/office/drawing/2014/main" id="{E22F23E7-6220-D66D-17AE-1E7084291416}"/>
              </a:ext>
            </a:extLst>
          </p:cNvPr>
          <p:cNvSpPr txBox="1"/>
          <p:nvPr/>
        </p:nvSpPr>
        <p:spPr>
          <a:xfrm>
            <a:off x="5365907" y="4687309"/>
            <a:ext cx="6622892" cy="614848"/>
          </a:xfrm>
          <a:prstGeom prst="rect">
            <a:avLst/>
          </a:prstGeom>
          <a:noFill/>
        </p:spPr>
        <p:txBody>
          <a:bodyPr wrap="square" rtlCol="0">
            <a:spAutoFit/>
          </a:bodyPr>
          <a:lstStyle/>
          <a:p>
            <a:pPr>
              <a:lnSpc>
                <a:spcPct val="150000"/>
              </a:lnSpc>
            </a:pPr>
            <a:r>
              <a:rPr lang="vi-VN" sz="1200" dirty="0">
                <a:latin typeface="Roboto" pitchFamily="2" charset="0"/>
                <a:ea typeface="Roboto" pitchFamily="2" charset="0"/>
              </a:rPr>
              <a:t>Triển khai như </a:t>
            </a:r>
            <a:r>
              <a:rPr lang="vi-VN" sz="1200" b="1" dirty="0">
                <a:latin typeface="Roboto" pitchFamily="2" charset="0"/>
                <a:ea typeface="Roboto" pitchFamily="2" charset="0"/>
              </a:rPr>
              <a:t>lớp trung gian ký số</a:t>
            </a:r>
            <a:r>
              <a:rPr lang="vi-VN" sz="1200" dirty="0">
                <a:latin typeface="Roboto" pitchFamily="2" charset="0"/>
                <a:ea typeface="Roboto" pitchFamily="2" charset="0"/>
              </a:rPr>
              <a:t>, kết nối giữa </a:t>
            </a:r>
            <a:r>
              <a:rPr lang="vi-VN" sz="1200" b="1" dirty="0">
                <a:solidFill>
                  <a:srgbClr val="0470DD"/>
                </a:solidFill>
                <a:latin typeface="Roboto" pitchFamily="2" charset="0"/>
                <a:ea typeface="Roboto" pitchFamily="2" charset="0"/>
              </a:rPr>
              <a:t>người dùng</a:t>
            </a:r>
            <a:r>
              <a:rPr lang="vi-VN" sz="1200" dirty="0">
                <a:latin typeface="Roboto" pitchFamily="2" charset="0"/>
                <a:ea typeface="Roboto" pitchFamily="2" charset="0"/>
              </a:rPr>
              <a:t>, </a:t>
            </a:r>
            <a:r>
              <a:rPr lang="vi-VN" sz="1200" b="1" dirty="0">
                <a:solidFill>
                  <a:srgbClr val="0470DD"/>
                </a:solidFill>
                <a:latin typeface="Roboto" pitchFamily="2" charset="0"/>
                <a:ea typeface="Roboto" pitchFamily="2" charset="0"/>
              </a:rPr>
              <a:t>VNeID</a:t>
            </a:r>
            <a:r>
              <a:rPr lang="vi-VN" sz="1200" dirty="0">
                <a:latin typeface="Roboto" pitchFamily="2" charset="0"/>
                <a:ea typeface="Roboto" pitchFamily="2" charset="0"/>
              </a:rPr>
              <a:t>, các </a:t>
            </a:r>
            <a:r>
              <a:rPr lang="vi-VN" sz="1200" b="1" dirty="0">
                <a:solidFill>
                  <a:srgbClr val="0470DD"/>
                </a:solidFill>
                <a:latin typeface="Roboto" pitchFamily="2" charset="0"/>
                <a:ea typeface="Roboto" pitchFamily="2" charset="0"/>
              </a:rPr>
              <a:t>CA ký số từ xa </a:t>
            </a:r>
            <a:r>
              <a:rPr lang="vi-VN" sz="1200" dirty="0">
                <a:latin typeface="Roboto" pitchFamily="2" charset="0"/>
                <a:ea typeface="Roboto" pitchFamily="2" charset="0"/>
              </a:rPr>
              <a:t>và </a:t>
            </a:r>
            <a:r>
              <a:rPr lang="vi-VN" sz="1200" b="1" dirty="0">
                <a:solidFill>
                  <a:srgbClr val="0470DD"/>
                </a:solidFill>
                <a:latin typeface="Roboto" pitchFamily="2" charset="0"/>
                <a:ea typeface="Roboto" pitchFamily="2" charset="0"/>
              </a:rPr>
              <a:t>hệ thống ứng dụng bên ngoài</a:t>
            </a:r>
            <a:r>
              <a:rPr lang="vi-VN" sz="1200" dirty="0">
                <a:latin typeface="Roboto" pitchFamily="2" charset="0"/>
                <a:ea typeface="Roboto" pitchFamily="2" charset="0"/>
              </a:rPr>
              <a:t>. Phạm vi bao gồm:</a:t>
            </a:r>
          </a:p>
        </p:txBody>
      </p:sp>
      <p:grpSp>
        <p:nvGrpSpPr>
          <p:cNvPr id="10" name="Group 9">
            <a:extLst>
              <a:ext uri="{FF2B5EF4-FFF2-40B4-BE49-F238E27FC236}">
                <a16:creationId xmlns:a16="http://schemas.microsoft.com/office/drawing/2014/main" id="{7DCDFB1E-7993-6D8D-0132-DCB240E90CA1}"/>
              </a:ext>
            </a:extLst>
          </p:cNvPr>
          <p:cNvGrpSpPr/>
          <p:nvPr/>
        </p:nvGrpSpPr>
        <p:grpSpPr>
          <a:xfrm>
            <a:off x="5730744" y="5311488"/>
            <a:ext cx="4100947" cy="276999"/>
            <a:chOff x="6018245" y="1443965"/>
            <a:chExt cx="4100947" cy="276999"/>
          </a:xfrm>
        </p:grpSpPr>
        <p:sp>
          <p:nvSpPr>
            <p:cNvPr id="11" name="TextBox 10">
              <a:extLst>
                <a:ext uri="{FF2B5EF4-FFF2-40B4-BE49-F238E27FC236}">
                  <a16:creationId xmlns:a16="http://schemas.microsoft.com/office/drawing/2014/main" id="{19C159FA-EC98-E711-042C-BB73163EAE64}"/>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Xác thực và ký số từ xa dựa trên VNeID</a:t>
              </a:r>
            </a:p>
          </p:txBody>
        </p:sp>
        <p:sp>
          <p:nvSpPr>
            <p:cNvPr id="12" name="Oval 11">
              <a:extLst>
                <a:ext uri="{FF2B5EF4-FFF2-40B4-BE49-F238E27FC236}">
                  <a16:creationId xmlns:a16="http://schemas.microsoft.com/office/drawing/2014/main" id="{71AAAF60-0FBE-EAC7-C78F-EE621542AA4C}"/>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4" name="Group 33">
            <a:extLst>
              <a:ext uri="{FF2B5EF4-FFF2-40B4-BE49-F238E27FC236}">
                <a16:creationId xmlns:a16="http://schemas.microsoft.com/office/drawing/2014/main" id="{08F7C343-45B4-FC7E-BE66-443887CCA504}"/>
              </a:ext>
            </a:extLst>
          </p:cNvPr>
          <p:cNvGrpSpPr/>
          <p:nvPr/>
        </p:nvGrpSpPr>
        <p:grpSpPr>
          <a:xfrm>
            <a:off x="7199746" y="2732650"/>
            <a:ext cx="5042912" cy="707885"/>
            <a:chOff x="7204317" y="2794406"/>
            <a:chExt cx="5042912" cy="707885"/>
          </a:xfrm>
        </p:grpSpPr>
        <p:sp>
          <p:nvSpPr>
            <p:cNvPr id="20" name="Rectangle: Rounded Corners 19">
              <a:extLst>
                <a:ext uri="{FF2B5EF4-FFF2-40B4-BE49-F238E27FC236}">
                  <a16:creationId xmlns:a16="http://schemas.microsoft.com/office/drawing/2014/main" id="{3BAD0A68-A881-9D3E-936A-54772A07AE84}"/>
                </a:ext>
              </a:extLst>
            </p:cNvPr>
            <p:cNvSpPr/>
            <p:nvPr/>
          </p:nvSpPr>
          <p:spPr>
            <a:xfrm>
              <a:off x="12072482" y="2794406"/>
              <a:ext cx="174747" cy="707885"/>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C10E0662-7F14-7BD2-6757-0F009679FD19}"/>
                </a:ext>
              </a:extLst>
            </p:cNvPr>
            <p:cNvSpPr txBox="1"/>
            <p:nvPr/>
          </p:nvSpPr>
          <p:spPr>
            <a:xfrm>
              <a:off x="7204317" y="2886738"/>
              <a:ext cx="4858232" cy="523220"/>
            </a:xfrm>
            <a:prstGeom prst="rect">
              <a:avLst/>
            </a:prstGeom>
            <a:noFill/>
          </p:spPr>
          <p:txBody>
            <a:bodyPr wrap="square" rtlCol="0">
              <a:spAutoFit/>
            </a:bodyPr>
            <a:lstStyle/>
            <a:p>
              <a:pPr algn="r"/>
              <a:r>
                <a:rPr lang="en-US" sz="2800" b="1" dirty="0">
                  <a:solidFill>
                    <a:schemeClr val="bg1"/>
                  </a:solidFill>
                </a:rPr>
                <a:t>MỤC TIÊU &amp; PHẠM VI</a:t>
              </a:r>
              <a:endParaRPr lang="vi-VN" sz="2800" b="1" dirty="0">
                <a:solidFill>
                  <a:schemeClr val="bg1"/>
                </a:solidFill>
              </a:endParaRPr>
            </a:p>
          </p:txBody>
        </p:sp>
      </p:grpSp>
      <p:grpSp>
        <p:nvGrpSpPr>
          <p:cNvPr id="3" name="Group 2">
            <a:extLst>
              <a:ext uri="{FF2B5EF4-FFF2-40B4-BE49-F238E27FC236}">
                <a16:creationId xmlns:a16="http://schemas.microsoft.com/office/drawing/2014/main" id="{D2D33EFC-B751-4D92-9A23-4F066BDEEBA4}"/>
              </a:ext>
            </a:extLst>
          </p:cNvPr>
          <p:cNvGrpSpPr/>
          <p:nvPr/>
        </p:nvGrpSpPr>
        <p:grpSpPr>
          <a:xfrm>
            <a:off x="-78460" y="3234668"/>
            <a:ext cx="4751367" cy="707885"/>
            <a:chOff x="-78460" y="3234668"/>
            <a:chExt cx="4751367" cy="707885"/>
          </a:xfrm>
        </p:grpSpPr>
        <p:sp>
          <p:nvSpPr>
            <p:cNvPr id="18" name="TextBox 17">
              <a:extLst>
                <a:ext uri="{FF2B5EF4-FFF2-40B4-BE49-F238E27FC236}">
                  <a16:creationId xmlns:a16="http://schemas.microsoft.com/office/drawing/2014/main" id="{80392507-56DB-64B4-5679-309D124030C2}"/>
                </a:ext>
              </a:extLst>
            </p:cNvPr>
            <p:cNvSpPr txBox="1"/>
            <p:nvPr/>
          </p:nvSpPr>
          <p:spPr>
            <a:xfrm>
              <a:off x="96287" y="3327000"/>
              <a:ext cx="4576620" cy="523220"/>
            </a:xfrm>
            <a:prstGeom prst="rect">
              <a:avLst/>
            </a:prstGeom>
            <a:noFill/>
          </p:spPr>
          <p:txBody>
            <a:bodyPr wrap="square" rtlCol="0">
              <a:spAutoFit/>
            </a:bodyPr>
            <a:lstStyle/>
            <a:p>
              <a:r>
                <a:rPr lang="en-US" sz="2800" b="1" dirty="0" err="1">
                  <a:solidFill>
                    <a:schemeClr val="bg1"/>
                  </a:solidFill>
                </a:rPr>
                <a:t>GOPAPERLESS</a:t>
              </a:r>
              <a:r>
                <a:rPr lang="en-US" sz="2800" b="1" dirty="0">
                  <a:solidFill>
                    <a:schemeClr val="bg1"/>
                  </a:solidFill>
                </a:rPr>
                <a:t> AGENT</a:t>
              </a:r>
              <a:endParaRPr lang="vi-VN" sz="2800" b="1" dirty="0">
                <a:solidFill>
                  <a:schemeClr val="bg1"/>
                </a:solidFill>
              </a:endParaRPr>
            </a:p>
          </p:txBody>
        </p:sp>
        <p:sp>
          <p:nvSpPr>
            <p:cNvPr id="19" name="Rectangle: Rounded Corners 18">
              <a:extLst>
                <a:ext uri="{FF2B5EF4-FFF2-40B4-BE49-F238E27FC236}">
                  <a16:creationId xmlns:a16="http://schemas.microsoft.com/office/drawing/2014/main" id="{6532DEEC-F9A4-D4AA-F91F-143E1A6D06AD}"/>
                </a:ext>
              </a:extLst>
            </p:cNvPr>
            <p:cNvSpPr/>
            <p:nvPr/>
          </p:nvSpPr>
          <p:spPr>
            <a:xfrm>
              <a:off x="-78460" y="3234668"/>
              <a:ext cx="174747" cy="707885"/>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4" name="TextBox 13">
            <a:extLst>
              <a:ext uri="{FF2B5EF4-FFF2-40B4-BE49-F238E27FC236}">
                <a16:creationId xmlns:a16="http://schemas.microsoft.com/office/drawing/2014/main" id="{8A3BDC33-77AB-7FC8-D2E0-DA75739C1986}"/>
              </a:ext>
            </a:extLst>
          </p:cNvPr>
          <p:cNvSpPr txBox="1"/>
          <p:nvPr/>
        </p:nvSpPr>
        <p:spPr>
          <a:xfrm>
            <a:off x="55702" y="0"/>
            <a:ext cx="212436" cy="1569660"/>
          </a:xfrm>
          <a:prstGeom prst="rect">
            <a:avLst/>
          </a:prstGeom>
          <a:noFill/>
        </p:spPr>
        <p:txBody>
          <a:bodyPr wrap="square" rtlCol="0">
            <a:spAutoFit/>
          </a:bodyPr>
          <a:lstStyle/>
          <a:p>
            <a:r>
              <a:rPr lang="vi-VN" sz="9600" b="1" dirty="0">
                <a:solidFill>
                  <a:srgbClr val="148BF2"/>
                </a:solidFill>
              </a:rPr>
              <a:t>“</a:t>
            </a:r>
          </a:p>
        </p:txBody>
      </p:sp>
      <p:grpSp>
        <p:nvGrpSpPr>
          <p:cNvPr id="15" name="Group 14">
            <a:extLst>
              <a:ext uri="{FF2B5EF4-FFF2-40B4-BE49-F238E27FC236}">
                <a16:creationId xmlns:a16="http://schemas.microsoft.com/office/drawing/2014/main" id="{277309EF-6C68-D9A9-8732-5CCD52F43A6F}"/>
              </a:ext>
            </a:extLst>
          </p:cNvPr>
          <p:cNvGrpSpPr/>
          <p:nvPr/>
        </p:nvGrpSpPr>
        <p:grpSpPr>
          <a:xfrm>
            <a:off x="5730744" y="5600873"/>
            <a:ext cx="4100947" cy="276999"/>
            <a:chOff x="6018245" y="1443965"/>
            <a:chExt cx="4100947" cy="276999"/>
          </a:xfrm>
        </p:grpSpPr>
        <p:sp>
          <p:nvSpPr>
            <p:cNvPr id="16" name="TextBox 15">
              <a:extLst>
                <a:ext uri="{FF2B5EF4-FFF2-40B4-BE49-F238E27FC236}">
                  <a16:creationId xmlns:a16="http://schemas.microsoft.com/office/drawing/2014/main" id="{BBECE7FF-EAE9-5FEF-06FE-D166B5E6B0CC}"/>
                </a:ext>
              </a:extLst>
            </p:cNvPr>
            <p:cNvSpPr txBox="1"/>
            <p:nvPr/>
          </p:nvSpPr>
          <p:spPr>
            <a:xfrm>
              <a:off x="6092137" y="1443965"/>
              <a:ext cx="4027055" cy="276999"/>
            </a:xfrm>
            <a:prstGeom prst="rect">
              <a:avLst/>
            </a:prstGeom>
            <a:noFill/>
          </p:spPr>
          <p:txBody>
            <a:bodyPr wrap="square" rtlCol="0">
              <a:spAutoFit/>
            </a:bodyPr>
            <a:lstStyle/>
            <a:p>
              <a:r>
                <a:rPr lang="vi-VN" sz="1200" dirty="0">
                  <a:latin typeface="Roboto" pitchFamily="2" charset="0"/>
                  <a:ea typeface="Roboto" pitchFamily="2" charset="0"/>
                </a:rPr>
                <a:t>Hỗ trợ đa CA ký số tư</a:t>
              </a:r>
            </a:p>
          </p:txBody>
        </p:sp>
        <p:sp>
          <p:nvSpPr>
            <p:cNvPr id="24" name="Oval 23">
              <a:extLst>
                <a:ext uri="{FF2B5EF4-FFF2-40B4-BE49-F238E27FC236}">
                  <a16:creationId xmlns:a16="http://schemas.microsoft.com/office/drawing/2014/main" id="{A32BB919-F3E4-9CFC-9CA5-9FC64688210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5" name="Group 24">
            <a:extLst>
              <a:ext uri="{FF2B5EF4-FFF2-40B4-BE49-F238E27FC236}">
                <a16:creationId xmlns:a16="http://schemas.microsoft.com/office/drawing/2014/main" id="{DA926E9E-7121-7881-D153-EA8D446167D1}"/>
              </a:ext>
            </a:extLst>
          </p:cNvPr>
          <p:cNvGrpSpPr/>
          <p:nvPr/>
        </p:nvGrpSpPr>
        <p:grpSpPr>
          <a:xfrm>
            <a:off x="5730744" y="5890258"/>
            <a:ext cx="5596619" cy="276999"/>
            <a:chOff x="6018245" y="1443965"/>
            <a:chExt cx="5596619" cy="276999"/>
          </a:xfrm>
        </p:grpSpPr>
        <p:sp>
          <p:nvSpPr>
            <p:cNvPr id="26" name="TextBox 25">
              <a:extLst>
                <a:ext uri="{FF2B5EF4-FFF2-40B4-BE49-F238E27FC236}">
                  <a16:creationId xmlns:a16="http://schemas.microsoft.com/office/drawing/2014/main" id="{7F8F5133-7C02-D3A0-B99C-4AAD4B272088}"/>
                </a:ext>
              </a:extLst>
            </p:cNvPr>
            <p:cNvSpPr txBox="1"/>
            <p:nvPr/>
          </p:nvSpPr>
          <p:spPr>
            <a:xfrm>
              <a:off x="6092137" y="1443965"/>
              <a:ext cx="5522727" cy="276999"/>
            </a:xfrm>
            <a:prstGeom prst="rect">
              <a:avLst/>
            </a:prstGeom>
            <a:noFill/>
          </p:spPr>
          <p:txBody>
            <a:bodyPr wrap="square" rtlCol="0">
              <a:spAutoFit/>
            </a:bodyPr>
            <a:lstStyle/>
            <a:p>
              <a:r>
                <a:rPr lang="vi-VN" sz="1200" dirty="0">
                  <a:latin typeface="Roboto" pitchFamily="2" charset="0"/>
                  <a:ea typeface="Roboto" pitchFamily="2" charset="0"/>
                </a:rPr>
                <a:t>Ký trực tiếp trong Adobe, Microsoft Office và các hệ thống nghiệp vụ</a:t>
              </a:r>
            </a:p>
          </p:txBody>
        </p:sp>
        <p:sp>
          <p:nvSpPr>
            <p:cNvPr id="27" name="Oval 26">
              <a:extLst>
                <a:ext uri="{FF2B5EF4-FFF2-40B4-BE49-F238E27FC236}">
                  <a16:creationId xmlns:a16="http://schemas.microsoft.com/office/drawing/2014/main" id="{B7D9C043-5641-7BEA-9204-46D197B2F9D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163C07CD-F46D-6CE6-49E3-BECD9E83AB3C}"/>
              </a:ext>
            </a:extLst>
          </p:cNvPr>
          <p:cNvGrpSpPr/>
          <p:nvPr/>
        </p:nvGrpSpPr>
        <p:grpSpPr>
          <a:xfrm>
            <a:off x="5730744" y="6179643"/>
            <a:ext cx="5596619" cy="276999"/>
            <a:chOff x="6018245" y="1443965"/>
            <a:chExt cx="5596619" cy="276999"/>
          </a:xfrm>
        </p:grpSpPr>
        <p:sp>
          <p:nvSpPr>
            <p:cNvPr id="29" name="TextBox 28">
              <a:extLst>
                <a:ext uri="{FF2B5EF4-FFF2-40B4-BE49-F238E27FC236}">
                  <a16:creationId xmlns:a16="http://schemas.microsoft.com/office/drawing/2014/main" id="{0779BAF4-B9B2-593F-0BAE-C78AF669B731}"/>
                </a:ext>
              </a:extLst>
            </p:cNvPr>
            <p:cNvSpPr txBox="1"/>
            <p:nvPr/>
          </p:nvSpPr>
          <p:spPr>
            <a:xfrm>
              <a:off x="6092137" y="1443965"/>
              <a:ext cx="5522727" cy="276999"/>
            </a:xfrm>
            <a:prstGeom prst="rect">
              <a:avLst/>
            </a:prstGeom>
            <a:noFill/>
          </p:spPr>
          <p:txBody>
            <a:bodyPr wrap="square" rtlCol="0">
              <a:spAutoFit/>
            </a:bodyPr>
            <a:lstStyle/>
            <a:p>
              <a:r>
                <a:rPr lang="vi-VN" sz="1200" dirty="0">
                  <a:latin typeface="Roboto" pitchFamily="2" charset="0"/>
                  <a:ea typeface="Roboto" pitchFamily="2" charset="0"/>
                </a:rPr>
                <a:t>Tự động hóa vòng đời chứng thư số (cấp mới, gia hạn, thu hồi)</a:t>
              </a:r>
            </a:p>
          </p:txBody>
        </p:sp>
        <p:sp>
          <p:nvSpPr>
            <p:cNvPr id="30" name="Oval 29">
              <a:extLst>
                <a:ext uri="{FF2B5EF4-FFF2-40B4-BE49-F238E27FC236}">
                  <a16:creationId xmlns:a16="http://schemas.microsoft.com/office/drawing/2014/main" id="{E10E95E8-7E5B-B608-FC82-376CEE0BC1B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1" name="Group 30">
            <a:extLst>
              <a:ext uri="{FF2B5EF4-FFF2-40B4-BE49-F238E27FC236}">
                <a16:creationId xmlns:a16="http://schemas.microsoft.com/office/drawing/2014/main" id="{215BE2F5-591C-A9E1-27C0-5E962BB560D4}"/>
              </a:ext>
            </a:extLst>
          </p:cNvPr>
          <p:cNvGrpSpPr/>
          <p:nvPr/>
        </p:nvGrpSpPr>
        <p:grpSpPr>
          <a:xfrm>
            <a:off x="5730744" y="6469029"/>
            <a:ext cx="5596619" cy="276999"/>
            <a:chOff x="6018245" y="1443965"/>
            <a:chExt cx="5596619" cy="276999"/>
          </a:xfrm>
        </p:grpSpPr>
        <p:sp>
          <p:nvSpPr>
            <p:cNvPr id="32" name="TextBox 31">
              <a:extLst>
                <a:ext uri="{FF2B5EF4-FFF2-40B4-BE49-F238E27FC236}">
                  <a16:creationId xmlns:a16="http://schemas.microsoft.com/office/drawing/2014/main" id="{1BE074CC-2EFC-C255-875E-22F6BF784C19}"/>
                </a:ext>
              </a:extLst>
            </p:cNvPr>
            <p:cNvSpPr txBox="1"/>
            <p:nvPr/>
          </p:nvSpPr>
          <p:spPr>
            <a:xfrm>
              <a:off x="6092137" y="1443965"/>
              <a:ext cx="5522727" cy="276999"/>
            </a:xfrm>
            <a:prstGeom prst="rect">
              <a:avLst/>
            </a:prstGeom>
            <a:noFill/>
          </p:spPr>
          <p:txBody>
            <a:bodyPr wrap="square" rtlCol="0">
              <a:spAutoFit/>
            </a:bodyPr>
            <a:lstStyle/>
            <a:p>
              <a:r>
                <a:rPr lang="vi-VN" sz="1200" dirty="0">
                  <a:latin typeface="Roboto" pitchFamily="2" charset="0"/>
                  <a:ea typeface="Roboto" pitchFamily="2" charset="0"/>
                </a:rPr>
                <a:t>Đảm bảo an toàn thông tin và tuân thủ quy định pháp luật Việt Nam</a:t>
              </a:r>
            </a:p>
          </p:txBody>
        </p:sp>
        <p:sp>
          <p:nvSpPr>
            <p:cNvPr id="33" name="Oval 32">
              <a:extLst>
                <a:ext uri="{FF2B5EF4-FFF2-40B4-BE49-F238E27FC236}">
                  <a16:creationId xmlns:a16="http://schemas.microsoft.com/office/drawing/2014/main" id="{637F56F0-4636-C79D-6296-31818FBA798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193058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1000" fill="hold"/>
                                        <p:tgtEl>
                                          <p:spTgt spid="34"/>
                                        </p:tgtEl>
                                        <p:attrNameLst>
                                          <p:attrName>ppt_x</p:attrName>
                                        </p:attrNameLst>
                                      </p:cBhvr>
                                      <p:tavLst>
                                        <p:tav tm="0">
                                          <p:val>
                                            <p:strVal val="1+#ppt_w/2"/>
                                          </p:val>
                                        </p:tav>
                                        <p:tav tm="100000">
                                          <p:val>
                                            <p:strVal val="#ppt_x"/>
                                          </p:val>
                                        </p:tav>
                                      </p:tavLst>
                                    </p:anim>
                                    <p:anim calcmode="lin" valueType="num">
                                      <p:cBhvr additive="base">
                                        <p:cTn id="18"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descr="A circle filled with dots">
            <a:extLst>
              <a:ext uri="{FF2B5EF4-FFF2-40B4-BE49-F238E27FC236}">
                <a16:creationId xmlns:a16="http://schemas.microsoft.com/office/drawing/2014/main" id="{60DE2915-A790-2059-F0C3-CA373AF5D0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13894" y="5229547"/>
            <a:ext cx="1680772" cy="1680772"/>
          </a:xfrm>
          <a:prstGeom prst="rect">
            <a:avLst/>
          </a:prstGeom>
        </p:spPr>
      </p:pic>
      <p:pic>
        <p:nvPicPr>
          <p:cNvPr id="89" name="Graphic 88" descr="A circle filled with dots">
            <a:extLst>
              <a:ext uri="{FF2B5EF4-FFF2-40B4-BE49-F238E27FC236}">
                <a16:creationId xmlns:a16="http://schemas.microsoft.com/office/drawing/2014/main" id="{3CC482F8-0DB6-24F2-CDD6-A6DD176A51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1131" y="3299373"/>
            <a:ext cx="1680772" cy="1680772"/>
          </a:xfrm>
          <a:prstGeom prst="rect">
            <a:avLst/>
          </a:prstGeom>
        </p:spPr>
      </p:pic>
      <p:pic>
        <p:nvPicPr>
          <p:cNvPr id="45" name="Graphic 44" descr="A circle filled with dots">
            <a:extLst>
              <a:ext uri="{FF2B5EF4-FFF2-40B4-BE49-F238E27FC236}">
                <a16:creationId xmlns:a16="http://schemas.microsoft.com/office/drawing/2014/main" id="{FE859974-1478-B06D-EE98-F124054FFA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01100" y="3957975"/>
            <a:ext cx="511627" cy="511627"/>
          </a:xfrm>
          <a:prstGeom prst="rect">
            <a:avLst/>
          </a:prstGeom>
        </p:spPr>
      </p:pic>
      <p:pic>
        <p:nvPicPr>
          <p:cNvPr id="42" name="Graphic 41" descr="A circle filled with dots">
            <a:extLst>
              <a:ext uri="{FF2B5EF4-FFF2-40B4-BE49-F238E27FC236}">
                <a16:creationId xmlns:a16="http://schemas.microsoft.com/office/drawing/2014/main" id="{BA42EF90-3CCD-9574-69C6-EA7991C6E6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92926" y="3368092"/>
            <a:ext cx="3519801" cy="3519801"/>
          </a:xfrm>
          <a:prstGeom prst="rect">
            <a:avLst/>
          </a:prstGeom>
        </p:spPr>
      </p:pic>
      <p:pic>
        <p:nvPicPr>
          <p:cNvPr id="5" name="Picture 4" descr="Cityscape against on daylight">
            <a:extLst>
              <a:ext uri="{FF2B5EF4-FFF2-40B4-BE49-F238E27FC236}">
                <a16:creationId xmlns:a16="http://schemas.microsoft.com/office/drawing/2014/main" id="{571706D2-EACB-8599-C803-9A16A34DAB31}"/>
              </a:ext>
            </a:extLst>
          </p:cNvPr>
          <p:cNvPicPr>
            <a:picLocks noChangeAspect="1"/>
          </p:cNvPicPr>
          <p:nvPr/>
        </p:nvPicPr>
        <p:blipFill>
          <a:blip r:embed="rId8">
            <a:alphaModFix amt="50000"/>
            <a:extLst>
              <a:ext uri="{28A0092B-C50C-407E-A947-70E740481C1C}">
                <a14:useLocalDpi xmlns:a14="http://schemas.microsoft.com/office/drawing/2010/main" val="0"/>
              </a:ext>
            </a:extLst>
          </a:blip>
          <a:srcRect t="39355" b="33660"/>
          <a:stretch>
            <a:fillRect/>
          </a:stretch>
        </p:blipFill>
        <p:spPr>
          <a:xfrm>
            <a:off x="0" y="0"/>
            <a:ext cx="12192000" cy="1826615"/>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4" name="Rectangle 3">
            <a:extLst>
              <a:ext uri="{FF2B5EF4-FFF2-40B4-BE49-F238E27FC236}">
                <a16:creationId xmlns:a16="http://schemas.microsoft.com/office/drawing/2014/main" id="{E4BD3268-54B6-4EC0-23F0-09EC9D0F4D90}"/>
              </a:ext>
            </a:extLst>
          </p:cNvPr>
          <p:cNvSpPr/>
          <p:nvPr/>
        </p:nvSpPr>
        <p:spPr>
          <a:xfrm rot="5400000">
            <a:off x="5182692" y="-5192441"/>
            <a:ext cx="1826616"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A03CBC54-B6C5-E48F-2097-DBAB5F616C11}"/>
              </a:ext>
            </a:extLst>
          </p:cNvPr>
          <p:cNvSpPr txBox="1"/>
          <p:nvPr/>
        </p:nvSpPr>
        <p:spPr>
          <a:xfrm>
            <a:off x="320256" y="1003825"/>
            <a:ext cx="9645780" cy="646331"/>
          </a:xfrm>
          <a:prstGeom prst="rect">
            <a:avLst/>
          </a:prstGeom>
          <a:noFill/>
        </p:spPr>
        <p:txBody>
          <a:bodyPr wrap="square" rtlCol="0">
            <a:spAutoFit/>
          </a:bodyPr>
          <a:lstStyle/>
          <a:p>
            <a:r>
              <a:rPr lang="en-US" sz="3600" b="1" dirty="0">
                <a:solidFill>
                  <a:schemeClr val="bg1"/>
                </a:solidFill>
              </a:rPr>
              <a:t>LÍ DO CHỌN DỊCH VỤ </a:t>
            </a:r>
            <a:r>
              <a:rPr lang="en-US" sz="3600" b="1" dirty="0" err="1">
                <a:solidFill>
                  <a:schemeClr val="bg1"/>
                </a:solidFill>
              </a:rPr>
              <a:t>GOPAPERLESS</a:t>
            </a:r>
            <a:r>
              <a:rPr lang="en-US" sz="3600" b="1" dirty="0">
                <a:solidFill>
                  <a:schemeClr val="bg1"/>
                </a:solidFill>
              </a:rPr>
              <a:t> AGENT</a:t>
            </a:r>
          </a:p>
        </p:txBody>
      </p:sp>
      <p:grpSp>
        <p:nvGrpSpPr>
          <p:cNvPr id="27" name="Group 26">
            <a:extLst>
              <a:ext uri="{FF2B5EF4-FFF2-40B4-BE49-F238E27FC236}">
                <a16:creationId xmlns:a16="http://schemas.microsoft.com/office/drawing/2014/main" id="{1D001420-52E8-233D-7692-C3DA7F1CD4DC}"/>
              </a:ext>
            </a:extLst>
          </p:cNvPr>
          <p:cNvGrpSpPr/>
          <p:nvPr/>
        </p:nvGrpSpPr>
        <p:grpSpPr>
          <a:xfrm>
            <a:off x="430855" y="1933274"/>
            <a:ext cx="2569336" cy="1357745"/>
            <a:chOff x="709573" y="2299854"/>
            <a:chExt cx="2569336" cy="1357745"/>
          </a:xfrm>
        </p:grpSpPr>
        <p:sp>
          <p:nvSpPr>
            <p:cNvPr id="8" name="Oval 7">
              <a:extLst>
                <a:ext uri="{FF2B5EF4-FFF2-40B4-BE49-F238E27FC236}">
                  <a16:creationId xmlns:a16="http://schemas.microsoft.com/office/drawing/2014/main" id="{5CF9A3E8-B483-4139-2C49-58B1BA71F4C6}"/>
                </a:ext>
              </a:extLst>
            </p:cNvPr>
            <p:cNvSpPr/>
            <p:nvPr/>
          </p:nvSpPr>
          <p:spPr>
            <a:xfrm>
              <a:off x="709573" y="2299854"/>
              <a:ext cx="799874" cy="799874"/>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Parallelogram 6">
              <a:extLst>
                <a:ext uri="{FF2B5EF4-FFF2-40B4-BE49-F238E27FC236}">
                  <a16:creationId xmlns:a16="http://schemas.microsoft.com/office/drawing/2014/main" id="{7016C43E-69EA-EC7B-99E3-EBDEC942553C}"/>
                </a:ext>
              </a:extLst>
            </p:cNvPr>
            <p:cNvSpPr/>
            <p:nvPr/>
          </p:nvSpPr>
          <p:spPr>
            <a:xfrm>
              <a:off x="812800" y="2456871"/>
              <a:ext cx="2466109" cy="1200728"/>
            </a:xfrm>
            <a:prstGeom prst="parallelogram">
              <a:avLst/>
            </a:prstGeom>
            <a:gradFill flip="none" rotWithShape="1">
              <a:gsLst>
                <a:gs pos="49000">
                  <a:srgbClr val="0386D7">
                    <a:alpha val="79000"/>
                  </a:srgbClr>
                </a:gs>
                <a:gs pos="100000">
                  <a:srgbClr val="0470D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Oval 8">
              <a:extLst>
                <a:ext uri="{FF2B5EF4-FFF2-40B4-BE49-F238E27FC236}">
                  <a16:creationId xmlns:a16="http://schemas.microsoft.com/office/drawing/2014/main" id="{5D32C7F3-E5D5-D1BC-0E53-8409EFA58CDB}"/>
                </a:ext>
              </a:extLst>
            </p:cNvPr>
            <p:cNvSpPr/>
            <p:nvPr/>
          </p:nvSpPr>
          <p:spPr>
            <a:xfrm>
              <a:off x="781595" y="2371876"/>
              <a:ext cx="655829" cy="6558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Picture 11">
              <a:extLst>
                <a:ext uri="{FF2B5EF4-FFF2-40B4-BE49-F238E27FC236}">
                  <a16:creationId xmlns:a16="http://schemas.microsoft.com/office/drawing/2014/main" id="{324AAF4F-37BB-5BDB-3F46-5A99227D3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5060" y="2609141"/>
              <a:ext cx="1863924" cy="1048458"/>
            </a:xfrm>
            <a:prstGeom prst="rect">
              <a:avLst/>
            </a:prstGeom>
          </p:spPr>
        </p:pic>
        <p:pic>
          <p:nvPicPr>
            <p:cNvPr id="14" name="Graphic 13" descr="Excellent with solid fill">
              <a:extLst>
                <a:ext uri="{FF2B5EF4-FFF2-40B4-BE49-F238E27FC236}">
                  <a16:creationId xmlns:a16="http://schemas.microsoft.com/office/drawing/2014/main" id="{EC7B62DF-8804-962C-6A1A-23FB9418D9F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3379" y="2433660"/>
              <a:ext cx="532260" cy="532260"/>
            </a:xfrm>
            <a:prstGeom prst="rect">
              <a:avLst/>
            </a:prstGeom>
          </p:spPr>
        </p:pic>
      </p:grpSp>
      <p:sp>
        <p:nvSpPr>
          <p:cNvPr id="15" name="TextBox 14">
            <a:extLst>
              <a:ext uri="{FF2B5EF4-FFF2-40B4-BE49-F238E27FC236}">
                <a16:creationId xmlns:a16="http://schemas.microsoft.com/office/drawing/2014/main" id="{CAF88CB1-73AA-E411-F096-0864BE4B540A}"/>
              </a:ext>
            </a:extLst>
          </p:cNvPr>
          <p:cNvSpPr txBox="1"/>
          <p:nvPr/>
        </p:nvSpPr>
        <p:spPr>
          <a:xfrm>
            <a:off x="211758" y="3392573"/>
            <a:ext cx="2718508" cy="461665"/>
          </a:xfrm>
          <a:prstGeom prst="rect">
            <a:avLst/>
          </a:prstGeom>
          <a:noFill/>
        </p:spPr>
        <p:txBody>
          <a:bodyPr wrap="square" rtlCol="0">
            <a:spAutoFit/>
          </a:bodyPr>
          <a:lstStyle/>
          <a:p>
            <a:pPr algn="ctr"/>
            <a:r>
              <a:rPr lang="vi-VN" sz="1200" b="1" dirty="0">
                <a:solidFill>
                  <a:srgbClr val="0470DD"/>
                </a:solidFill>
              </a:rPr>
              <a:t>GIẢI PHÁP TRUNG GIAN KÝ SỐ HIỆN ĐẠI DỰA TRÊN VNEID</a:t>
            </a:r>
          </a:p>
        </p:txBody>
      </p:sp>
      <p:sp>
        <p:nvSpPr>
          <p:cNvPr id="17" name="TextBox 16">
            <a:extLst>
              <a:ext uri="{FF2B5EF4-FFF2-40B4-BE49-F238E27FC236}">
                <a16:creationId xmlns:a16="http://schemas.microsoft.com/office/drawing/2014/main" id="{93639BAE-95B3-55AF-73E8-46A852E6E13B}"/>
              </a:ext>
            </a:extLst>
          </p:cNvPr>
          <p:cNvSpPr txBox="1"/>
          <p:nvPr/>
        </p:nvSpPr>
        <p:spPr>
          <a:xfrm>
            <a:off x="181590" y="3837439"/>
            <a:ext cx="3171091" cy="461665"/>
          </a:xfrm>
          <a:prstGeom prst="rect">
            <a:avLst/>
          </a:prstGeom>
          <a:noFill/>
        </p:spPr>
        <p:txBody>
          <a:bodyPr wrap="square" rtlCol="0">
            <a:spAutoFit/>
          </a:bodyPr>
          <a:lstStyle/>
          <a:p>
            <a:r>
              <a:rPr lang="vi-VN" sz="1200" dirty="0">
                <a:latin typeface="Roboto" pitchFamily="2" charset="0"/>
                <a:ea typeface="Roboto" pitchFamily="2" charset="0"/>
              </a:rPr>
              <a:t>GoPaperless Agent đóng vai trò là </a:t>
            </a:r>
            <a:r>
              <a:rPr lang="vi-VN" sz="1200" b="1" dirty="0">
                <a:latin typeface="Roboto" pitchFamily="2" charset="0"/>
                <a:ea typeface="Roboto" pitchFamily="2" charset="0"/>
              </a:rPr>
              <a:t>lớp trung gian an toàn</a:t>
            </a:r>
            <a:r>
              <a:rPr lang="vi-VN" sz="1200" dirty="0">
                <a:latin typeface="Roboto" pitchFamily="2" charset="0"/>
                <a:ea typeface="Roboto" pitchFamily="2" charset="0"/>
              </a:rPr>
              <a:t>, kết nối:</a:t>
            </a:r>
          </a:p>
        </p:txBody>
      </p:sp>
      <p:grpSp>
        <p:nvGrpSpPr>
          <p:cNvPr id="18" name="Group 17">
            <a:extLst>
              <a:ext uri="{FF2B5EF4-FFF2-40B4-BE49-F238E27FC236}">
                <a16:creationId xmlns:a16="http://schemas.microsoft.com/office/drawing/2014/main" id="{00AC9C12-18C3-33E2-3ABF-3CD004169823}"/>
              </a:ext>
            </a:extLst>
          </p:cNvPr>
          <p:cNvGrpSpPr/>
          <p:nvPr/>
        </p:nvGrpSpPr>
        <p:grpSpPr>
          <a:xfrm>
            <a:off x="381978" y="4293440"/>
            <a:ext cx="2896115" cy="461665"/>
            <a:chOff x="6018245" y="1443965"/>
            <a:chExt cx="2896115" cy="461665"/>
          </a:xfrm>
        </p:grpSpPr>
        <p:sp>
          <p:nvSpPr>
            <p:cNvPr id="19" name="TextBox 18">
              <a:extLst>
                <a:ext uri="{FF2B5EF4-FFF2-40B4-BE49-F238E27FC236}">
                  <a16:creationId xmlns:a16="http://schemas.microsoft.com/office/drawing/2014/main" id="{27A8ED8F-BB92-A45A-67D6-5FA2C54BC198}"/>
                </a:ext>
              </a:extLst>
            </p:cNvPr>
            <p:cNvSpPr txBox="1"/>
            <p:nvPr/>
          </p:nvSpPr>
          <p:spPr>
            <a:xfrm>
              <a:off x="6092138" y="1443965"/>
              <a:ext cx="2822222" cy="461665"/>
            </a:xfrm>
            <a:prstGeom prst="rect">
              <a:avLst/>
            </a:prstGeom>
            <a:noFill/>
          </p:spPr>
          <p:txBody>
            <a:bodyPr wrap="square" rtlCol="0">
              <a:spAutoFit/>
            </a:bodyPr>
            <a:lstStyle/>
            <a:p>
              <a:r>
                <a:rPr lang="vi-VN" sz="1200" dirty="0">
                  <a:latin typeface="Roboto" pitchFamily="2" charset="0"/>
                  <a:ea typeface="Roboto" pitchFamily="2" charset="0"/>
                </a:rPr>
                <a:t>Người dùng (qua VNeID Level 2: OTP, sinh trắc học)</a:t>
              </a:r>
            </a:p>
          </p:txBody>
        </p:sp>
        <p:sp>
          <p:nvSpPr>
            <p:cNvPr id="20" name="Oval 19">
              <a:extLst>
                <a:ext uri="{FF2B5EF4-FFF2-40B4-BE49-F238E27FC236}">
                  <a16:creationId xmlns:a16="http://schemas.microsoft.com/office/drawing/2014/main" id="{15F2BB6D-7766-52F9-0374-FC3BEA26A9F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1" name="Group 20">
            <a:extLst>
              <a:ext uri="{FF2B5EF4-FFF2-40B4-BE49-F238E27FC236}">
                <a16:creationId xmlns:a16="http://schemas.microsoft.com/office/drawing/2014/main" id="{F8CC9652-E1F8-0F99-C5FF-0DDA067452FA}"/>
              </a:ext>
            </a:extLst>
          </p:cNvPr>
          <p:cNvGrpSpPr/>
          <p:nvPr/>
        </p:nvGrpSpPr>
        <p:grpSpPr>
          <a:xfrm>
            <a:off x="381978" y="4715327"/>
            <a:ext cx="3176361" cy="276999"/>
            <a:chOff x="6018245" y="1443965"/>
            <a:chExt cx="3176361" cy="276999"/>
          </a:xfrm>
        </p:grpSpPr>
        <p:sp>
          <p:nvSpPr>
            <p:cNvPr id="22" name="TextBox 21">
              <a:extLst>
                <a:ext uri="{FF2B5EF4-FFF2-40B4-BE49-F238E27FC236}">
                  <a16:creationId xmlns:a16="http://schemas.microsoft.com/office/drawing/2014/main" id="{E585424B-29B0-C86B-0C88-D6DBF9C6EEE3}"/>
                </a:ext>
              </a:extLst>
            </p:cNvPr>
            <p:cNvSpPr txBox="1"/>
            <p:nvPr/>
          </p:nvSpPr>
          <p:spPr>
            <a:xfrm>
              <a:off x="6092138" y="1443965"/>
              <a:ext cx="3102468" cy="276999"/>
            </a:xfrm>
            <a:prstGeom prst="rect">
              <a:avLst/>
            </a:prstGeom>
            <a:noFill/>
          </p:spPr>
          <p:txBody>
            <a:bodyPr wrap="square" rtlCol="0">
              <a:spAutoFit/>
            </a:bodyPr>
            <a:lstStyle/>
            <a:p>
              <a:r>
                <a:rPr lang="vi-VN" sz="1200" dirty="0">
                  <a:latin typeface="Roboto" pitchFamily="2" charset="0"/>
                  <a:ea typeface="Roboto" pitchFamily="2" charset="0"/>
                </a:rPr>
                <a:t>Các CA ký số từ xa</a:t>
              </a:r>
            </a:p>
          </p:txBody>
        </p:sp>
        <p:sp>
          <p:nvSpPr>
            <p:cNvPr id="23" name="Oval 22">
              <a:extLst>
                <a:ext uri="{FF2B5EF4-FFF2-40B4-BE49-F238E27FC236}">
                  <a16:creationId xmlns:a16="http://schemas.microsoft.com/office/drawing/2014/main" id="{0EF14D32-3905-336A-5B51-5E0F3CAB9E48}"/>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4" name="Group 23">
            <a:extLst>
              <a:ext uri="{FF2B5EF4-FFF2-40B4-BE49-F238E27FC236}">
                <a16:creationId xmlns:a16="http://schemas.microsoft.com/office/drawing/2014/main" id="{044479C7-CA2B-03D4-EC50-913C655E2331}"/>
              </a:ext>
            </a:extLst>
          </p:cNvPr>
          <p:cNvGrpSpPr/>
          <p:nvPr/>
        </p:nvGrpSpPr>
        <p:grpSpPr>
          <a:xfrm>
            <a:off x="381978" y="4952548"/>
            <a:ext cx="3176360" cy="276999"/>
            <a:chOff x="6018245" y="1443965"/>
            <a:chExt cx="3176360" cy="276999"/>
          </a:xfrm>
        </p:grpSpPr>
        <p:sp>
          <p:nvSpPr>
            <p:cNvPr id="25" name="TextBox 24">
              <a:extLst>
                <a:ext uri="{FF2B5EF4-FFF2-40B4-BE49-F238E27FC236}">
                  <a16:creationId xmlns:a16="http://schemas.microsoft.com/office/drawing/2014/main" id="{3EC0F0F3-2C4B-7C87-7184-AD7FCB2C808A}"/>
                </a:ext>
              </a:extLst>
            </p:cNvPr>
            <p:cNvSpPr txBox="1"/>
            <p:nvPr/>
          </p:nvSpPr>
          <p:spPr>
            <a:xfrm>
              <a:off x="6092137" y="1443965"/>
              <a:ext cx="3102468" cy="276999"/>
            </a:xfrm>
            <a:prstGeom prst="rect">
              <a:avLst/>
            </a:prstGeom>
            <a:noFill/>
          </p:spPr>
          <p:txBody>
            <a:bodyPr wrap="square" rtlCol="0">
              <a:spAutoFit/>
            </a:bodyPr>
            <a:lstStyle/>
            <a:p>
              <a:r>
                <a:rPr lang="vi-VN" sz="1200" dirty="0">
                  <a:latin typeface="Roboto" pitchFamily="2" charset="0"/>
                  <a:ea typeface="Roboto" pitchFamily="2" charset="0"/>
                </a:rPr>
                <a:t>Ứng dụng nghiệp vụ của doanh nghiệp</a:t>
              </a:r>
            </a:p>
          </p:txBody>
        </p:sp>
        <p:sp>
          <p:nvSpPr>
            <p:cNvPr id="26" name="Oval 25">
              <a:extLst>
                <a:ext uri="{FF2B5EF4-FFF2-40B4-BE49-F238E27FC236}">
                  <a16:creationId xmlns:a16="http://schemas.microsoft.com/office/drawing/2014/main" id="{B18B9759-F205-FB34-9DC3-53E839A21F9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8" name="TextBox 27">
            <a:extLst>
              <a:ext uri="{FF2B5EF4-FFF2-40B4-BE49-F238E27FC236}">
                <a16:creationId xmlns:a16="http://schemas.microsoft.com/office/drawing/2014/main" id="{4A9DE6AE-5C1F-DE05-03D8-3079C0069A97}"/>
              </a:ext>
            </a:extLst>
          </p:cNvPr>
          <p:cNvSpPr txBox="1"/>
          <p:nvPr/>
        </p:nvSpPr>
        <p:spPr>
          <a:xfrm>
            <a:off x="181590" y="5216488"/>
            <a:ext cx="3171091" cy="461665"/>
          </a:xfrm>
          <a:prstGeom prst="rect">
            <a:avLst/>
          </a:prstGeom>
          <a:noFill/>
        </p:spPr>
        <p:txBody>
          <a:bodyPr wrap="square" rtlCol="0">
            <a:spAutoFit/>
          </a:bodyPr>
          <a:lstStyle/>
          <a:p>
            <a:r>
              <a:rPr lang="vi-VN" sz="1200" dirty="0">
                <a:latin typeface="Roboto" pitchFamily="2" charset="0"/>
                <a:ea typeface="Roboto" pitchFamily="2" charset="0"/>
              </a:rPr>
              <a:t>Việc xác thực và ký số được thực hiện trong một luồng thống nhất, đảm bảo:</a:t>
            </a:r>
          </a:p>
        </p:txBody>
      </p:sp>
      <p:grpSp>
        <p:nvGrpSpPr>
          <p:cNvPr id="29" name="Group 28">
            <a:extLst>
              <a:ext uri="{FF2B5EF4-FFF2-40B4-BE49-F238E27FC236}">
                <a16:creationId xmlns:a16="http://schemas.microsoft.com/office/drawing/2014/main" id="{4483A318-1C5B-71A4-D908-3D27722FBA4A}"/>
              </a:ext>
            </a:extLst>
          </p:cNvPr>
          <p:cNvGrpSpPr/>
          <p:nvPr/>
        </p:nvGrpSpPr>
        <p:grpSpPr>
          <a:xfrm>
            <a:off x="381978" y="5711260"/>
            <a:ext cx="2896115" cy="276999"/>
            <a:chOff x="6018245" y="1443965"/>
            <a:chExt cx="2896115" cy="276999"/>
          </a:xfrm>
        </p:grpSpPr>
        <p:sp>
          <p:nvSpPr>
            <p:cNvPr id="30" name="TextBox 29">
              <a:extLst>
                <a:ext uri="{FF2B5EF4-FFF2-40B4-BE49-F238E27FC236}">
                  <a16:creationId xmlns:a16="http://schemas.microsoft.com/office/drawing/2014/main" id="{06105397-53BE-4629-21DF-823A17A4AD15}"/>
                </a:ext>
              </a:extLst>
            </p:cNvPr>
            <p:cNvSpPr txBox="1"/>
            <p:nvPr/>
          </p:nvSpPr>
          <p:spPr>
            <a:xfrm>
              <a:off x="6092138" y="1443965"/>
              <a:ext cx="2822222" cy="276999"/>
            </a:xfrm>
            <a:prstGeom prst="rect">
              <a:avLst/>
            </a:prstGeom>
            <a:noFill/>
          </p:spPr>
          <p:txBody>
            <a:bodyPr wrap="square" rtlCol="0">
              <a:spAutoFit/>
            </a:bodyPr>
            <a:lstStyle/>
            <a:p>
              <a:r>
                <a:rPr lang="vi-VN" sz="1200" dirty="0">
                  <a:latin typeface="Roboto" pitchFamily="2" charset="0"/>
                  <a:ea typeface="Roboto" pitchFamily="2" charset="0"/>
                </a:rPr>
                <a:t>Độ tin cậy pháp lý</a:t>
              </a:r>
            </a:p>
          </p:txBody>
        </p:sp>
        <p:sp>
          <p:nvSpPr>
            <p:cNvPr id="31" name="Oval 30">
              <a:extLst>
                <a:ext uri="{FF2B5EF4-FFF2-40B4-BE49-F238E27FC236}">
                  <a16:creationId xmlns:a16="http://schemas.microsoft.com/office/drawing/2014/main" id="{A8DAFB1D-BC8C-733D-2B08-E8D88F4B8EB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2" name="Group 31">
            <a:extLst>
              <a:ext uri="{FF2B5EF4-FFF2-40B4-BE49-F238E27FC236}">
                <a16:creationId xmlns:a16="http://schemas.microsoft.com/office/drawing/2014/main" id="{EEFECE00-847A-537C-48C6-6099F112ACEC}"/>
              </a:ext>
            </a:extLst>
          </p:cNvPr>
          <p:cNvGrpSpPr/>
          <p:nvPr/>
        </p:nvGrpSpPr>
        <p:grpSpPr>
          <a:xfrm>
            <a:off x="381978" y="5977483"/>
            <a:ext cx="3176361" cy="276999"/>
            <a:chOff x="6018245" y="1443965"/>
            <a:chExt cx="3176361" cy="276999"/>
          </a:xfrm>
        </p:grpSpPr>
        <p:sp>
          <p:nvSpPr>
            <p:cNvPr id="33" name="TextBox 32">
              <a:extLst>
                <a:ext uri="{FF2B5EF4-FFF2-40B4-BE49-F238E27FC236}">
                  <a16:creationId xmlns:a16="http://schemas.microsoft.com/office/drawing/2014/main" id="{3DCAF5DA-F349-F4A2-0423-F43E1B62715B}"/>
                </a:ext>
              </a:extLst>
            </p:cNvPr>
            <p:cNvSpPr txBox="1"/>
            <p:nvPr/>
          </p:nvSpPr>
          <p:spPr>
            <a:xfrm>
              <a:off x="6092138" y="1443965"/>
              <a:ext cx="3102468" cy="276999"/>
            </a:xfrm>
            <a:prstGeom prst="rect">
              <a:avLst/>
            </a:prstGeom>
            <a:noFill/>
          </p:spPr>
          <p:txBody>
            <a:bodyPr wrap="square" rtlCol="0">
              <a:spAutoFit/>
            </a:bodyPr>
            <a:lstStyle/>
            <a:p>
              <a:r>
                <a:rPr lang="vi-VN" sz="1200" dirty="0">
                  <a:latin typeface="Roboto" pitchFamily="2" charset="0"/>
                  <a:ea typeface="Roboto" pitchFamily="2" charset="0"/>
                </a:rPr>
                <a:t>Trải nghiệm mượt mà</a:t>
              </a:r>
            </a:p>
          </p:txBody>
        </p:sp>
        <p:sp>
          <p:nvSpPr>
            <p:cNvPr id="34" name="Oval 33">
              <a:extLst>
                <a:ext uri="{FF2B5EF4-FFF2-40B4-BE49-F238E27FC236}">
                  <a16:creationId xmlns:a16="http://schemas.microsoft.com/office/drawing/2014/main" id="{29591F01-C542-84D7-6D31-C156E373992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5" name="Group 34">
            <a:extLst>
              <a:ext uri="{FF2B5EF4-FFF2-40B4-BE49-F238E27FC236}">
                <a16:creationId xmlns:a16="http://schemas.microsoft.com/office/drawing/2014/main" id="{D6E03625-F980-81CF-317F-ACD42C3BA471}"/>
              </a:ext>
            </a:extLst>
          </p:cNvPr>
          <p:cNvGrpSpPr/>
          <p:nvPr/>
        </p:nvGrpSpPr>
        <p:grpSpPr>
          <a:xfrm>
            <a:off x="381978" y="6243705"/>
            <a:ext cx="3176360" cy="276999"/>
            <a:chOff x="6018245" y="1443965"/>
            <a:chExt cx="3176360" cy="276999"/>
          </a:xfrm>
        </p:grpSpPr>
        <p:sp>
          <p:nvSpPr>
            <p:cNvPr id="36" name="TextBox 35">
              <a:extLst>
                <a:ext uri="{FF2B5EF4-FFF2-40B4-BE49-F238E27FC236}">
                  <a16:creationId xmlns:a16="http://schemas.microsoft.com/office/drawing/2014/main" id="{3AEB3B08-A8E7-7A71-430B-48A84AD46806}"/>
                </a:ext>
              </a:extLst>
            </p:cNvPr>
            <p:cNvSpPr txBox="1"/>
            <p:nvPr/>
          </p:nvSpPr>
          <p:spPr>
            <a:xfrm>
              <a:off x="6092137" y="1443965"/>
              <a:ext cx="3102468" cy="276999"/>
            </a:xfrm>
            <a:prstGeom prst="rect">
              <a:avLst/>
            </a:prstGeom>
            <a:noFill/>
          </p:spPr>
          <p:txBody>
            <a:bodyPr wrap="square" rtlCol="0">
              <a:spAutoFit/>
            </a:bodyPr>
            <a:lstStyle/>
            <a:p>
              <a:r>
                <a:rPr lang="vi-VN" sz="1200" dirty="0">
                  <a:latin typeface="Roboto" pitchFamily="2" charset="0"/>
                  <a:ea typeface="Roboto" pitchFamily="2" charset="0"/>
                </a:rPr>
                <a:t>Không phát sinh thêm thiết bị phần cứng</a:t>
              </a:r>
            </a:p>
          </p:txBody>
        </p:sp>
        <p:sp>
          <p:nvSpPr>
            <p:cNvPr id="37" name="Oval 36">
              <a:extLst>
                <a:ext uri="{FF2B5EF4-FFF2-40B4-BE49-F238E27FC236}">
                  <a16:creationId xmlns:a16="http://schemas.microsoft.com/office/drawing/2014/main" id="{2C08CCDB-68F0-02DE-29E7-35787E89247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4" name="TextBox 43">
            <a:extLst>
              <a:ext uri="{FF2B5EF4-FFF2-40B4-BE49-F238E27FC236}">
                <a16:creationId xmlns:a16="http://schemas.microsoft.com/office/drawing/2014/main" id="{6C57C86E-7B74-2593-7964-5DE90CFAFB79}"/>
              </a:ext>
            </a:extLst>
          </p:cNvPr>
          <p:cNvSpPr txBox="1"/>
          <p:nvPr/>
        </p:nvSpPr>
        <p:spPr>
          <a:xfrm>
            <a:off x="4571973" y="3392573"/>
            <a:ext cx="2718508" cy="646331"/>
          </a:xfrm>
          <a:prstGeom prst="rect">
            <a:avLst/>
          </a:prstGeom>
          <a:noFill/>
        </p:spPr>
        <p:txBody>
          <a:bodyPr wrap="square" rtlCol="0">
            <a:spAutoFit/>
          </a:bodyPr>
          <a:lstStyle/>
          <a:p>
            <a:pPr algn="ctr"/>
            <a:r>
              <a:rPr lang="vi-VN" sz="1200" b="1" dirty="0">
                <a:solidFill>
                  <a:srgbClr val="0470DD"/>
                </a:solidFill>
              </a:rPr>
              <a:t>KHÔNG THAY ĐỔI TRẢI NGIỆM NGƯỜI DÙNG – NÂNG CẤP </a:t>
            </a:r>
          </a:p>
          <a:p>
            <a:pPr algn="ctr"/>
            <a:r>
              <a:rPr lang="vi-VN" sz="1200" b="1" dirty="0">
                <a:solidFill>
                  <a:srgbClr val="0470DD"/>
                </a:solidFill>
              </a:rPr>
              <a:t>TOÀN BỘ NỀN TẢNG</a:t>
            </a:r>
          </a:p>
        </p:txBody>
      </p:sp>
      <p:grpSp>
        <p:nvGrpSpPr>
          <p:cNvPr id="46" name="Group 45">
            <a:extLst>
              <a:ext uri="{FF2B5EF4-FFF2-40B4-BE49-F238E27FC236}">
                <a16:creationId xmlns:a16="http://schemas.microsoft.com/office/drawing/2014/main" id="{DE44BFB4-C07E-F8E6-648D-3EAD45CA76C3}"/>
              </a:ext>
            </a:extLst>
          </p:cNvPr>
          <p:cNvGrpSpPr/>
          <p:nvPr/>
        </p:nvGrpSpPr>
        <p:grpSpPr>
          <a:xfrm>
            <a:off x="4409684" y="4112235"/>
            <a:ext cx="3358095" cy="646331"/>
            <a:chOff x="6018245" y="1443965"/>
            <a:chExt cx="3358095" cy="646331"/>
          </a:xfrm>
        </p:grpSpPr>
        <p:sp>
          <p:nvSpPr>
            <p:cNvPr id="47" name="TextBox 46">
              <a:extLst>
                <a:ext uri="{FF2B5EF4-FFF2-40B4-BE49-F238E27FC236}">
                  <a16:creationId xmlns:a16="http://schemas.microsoft.com/office/drawing/2014/main" id="{9CFED3D3-0B7E-B357-296B-3F379AF299D1}"/>
                </a:ext>
              </a:extLst>
            </p:cNvPr>
            <p:cNvSpPr txBox="1"/>
            <p:nvPr/>
          </p:nvSpPr>
          <p:spPr>
            <a:xfrm>
              <a:off x="6092137" y="1443965"/>
              <a:ext cx="3284203" cy="646331"/>
            </a:xfrm>
            <a:prstGeom prst="rect">
              <a:avLst/>
            </a:prstGeom>
            <a:noFill/>
          </p:spPr>
          <p:txBody>
            <a:bodyPr wrap="square" rtlCol="0">
              <a:spAutoFit/>
            </a:bodyPr>
            <a:lstStyle/>
            <a:p>
              <a:r>
                <a:rPr lang="vi-VN" sz="1200" dirty="0">
                  <a:latin typeface="Roboto" pitchFamily="2" charset="0"/>
                  <a:ea typeface="Roboto" pitchFamily="2" charset="0"/>
                </a:rPr>
                <a:t>Người dùng vẫn ký tài liệu ngay trong Adobe, Word, Excel, dịch vụ công/thuế hoặc hệ thống nghiệp vụ</a:t>
              </a:r>
            </a:p>
          </p:txBody>
        </p:sp>
        <p:sp>
          <p:nvSpPr>
            <p:cNvPr id="48" name="Oval 47">
              <a:extLst>
                <a:ext uri="{FF2B5EF4-FFF2-40B4-BE49-F238E27FC236}">
                  <a16:creationId xmlns:a16="http://schemas.microsoft.com/office/drawing/2014/main" id="{BF502FD3-B49D-4A79-9B56-2760981C418D}"/>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9" name="Group 48">
            <a:extLst>
              <a:ext uri="{FF2B5EF4-FFF2-40B4-BE49-F238E27FC236}">
                <a16:creationId xmlns:a16="http://schemas.microsoft.com/office/drawing/2014/main" id="{F4F84F72-E354-2356-F0EC-5DA11C2E04E7}"/>
              </a:ext>
            </a:extLst>
          </p:cNvPr>
          <p:cNvGrpSpPr/>
          <p:nvPr/>
        </p:nvGrpSpPr>
        <p:grpSpPr>
          <a:xfrm>
            <a:off x="4409684" y="4795834"/>
            <a:ext cx="3291415" cy="461665"/>
            <a:chOff x="6018245" y="1443965"/>
            <a:chExt cx="3291415" cy="461665"/>
          </a:xfrm>
        </p:grpSpPr>
        <p:sp>
          <p:nvSpPr>
            <p:cNvPr id="50" name="TextBox 49">
              <a:extLst>
                <a:ext uri="{FF2B5EF4-FFF2-40B4-BE49-F238E27FC236}">
                  <a16:creationId xmlns:a16="http://schemas.microsoft.com/office/drawing/2014/main" id="{B9310E0F-6CF7-374B-892B-A99AB3C0820A}"/>
                </a:ext>
              </a:extLst>
            </p:cNvPr>
            <p:cNvSpPr txBox="1"/>
            <p:nvPr/>
          </p:nvSpPr>
          <p:spPr>
            <a:xfrm>
              <a:off x="6092137" y="1443965"/>
              <a:ext cx="3217523" cy="461665"/>
            </a:xfrm>
            <a:prstGeom prst="rect">
              <a:avLst/>
            </a:prstGeom>
            <a:noFill/>
          </p:spPr>
          <p:txBody>
            <a:bodyPr wrap="square" rtlCol="0">
              <a:spAutoFit/>
            </a:bodyPr>
            <a:lstStyle/>
            <a:p>
              <a:r>
                <a:rPr lang="vi-VN" sz="1200" dirty="0">
                  <a:latin typeface="Roboto" pitchFamily="2" charset="0"/>
                  <a:ea typeface="Roboto" pitchFamily="2" charset="0"/>
                </a:rPr>
                <a:t>Không cần upload file lên dịch vụ lưu trữ trung gian</a:t>
              </a:r>
            </a:p>
          </p:txBody>
        </p:sp>
        <p:sp>
          <p:nvSpPr>
            <p:cNvPr id="51" name="Oval 50">
              <a:extLst>
                <a:ext uri="{FF2B5EF4-FFF2-40B4-BE49-F238E27FC236}">
                  <a16:creationId xmlns:a16="http://schemas.microsoft.com/office/drawing/2014/main" id="{C3A16C49-4D11-9E48-5017-4540A23E65C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2" name="Group 51">
            <a:extLst>
              <a:ext uri="{FF2B5EF4-FFF2-40B4-BE49-F238E27FC236}">
                <a16:creationId xmlns:a16="http://schemas.microsoft.com/office/drawing/2014/main" id="{19441324-2B51-1A17-9677-E58FF1265CAD}"/>
              </a:ext>
            </a:extLst>
          </p:cNvPr>
          <p:cNvGrpSpPr/>
          <p:nvPr/>
        </p:nvGrpSpPr>
        <p:grpSpPr>
          <a:xfrm>
            <a:off x="4409684" y="5246350"/>
            <a:ext cx="3484905" cy="276999"/>
            <a:chOff x="6018245" y="1443965"/>
            <a:chExt cx="3484905" cy="276999"/>
          </a:xfrm>
        </p:grpSpPr>
        <p:sp>
          <p:nvSpPr>
            <p:cNvPr id="53" name="TextBox 52">
              <a:extLst>
                <a:ext uri="{FF2B5EF4-FFF2-40B4-BE49-F238E27FC236}">
                  <a16:creationId xmlns:a16="http://schemas.microsoft.com/office/drawing/2014/main" id="{D338162E-0698-A237-46A6-454AF1091289}"/>
                </a:ext>
              </a:extLst>
            </p:cNvPr>
            <p:cNvSpPr txBox="1"/>
            <p:nvPr/>
          </p:nvSpPr>
          <p:spPr>
            <a:xfrm>
              <a:off x="6092136" y="1443965"/>
              <a:ext cx="3411014" cy="276999"/>
            </a:xfrm>
            <a:prstGeom prst="rect">
              <a:avLst/>
            </a:prstGeom>
            <a:noFill/>
          </p:spPr>
          <p:txBody>
            <a:bodyPr wrap="square" rtlCol="0">
              <a:spAutoFit/>
            </a:bodyPr>
            <a:lstStyle/>
            <a:p>
              <a:r>
                <a:rPr lang="vi-VN" sz="1200" dirty="0">
                  <a:latin typeface="Roboto" pitchFamily="2" charset="0"/>
                  <a:ea typeface="Roboto" pitchFamily="2" charset="0"/>
                </a:rPr>
                <a:t>Định dạng tệp gốc được giữ nguyên sau khi ký</a:t>
              </a:r>
            </a:p>
          </p:txBody>
        </p:sp>
        <p:sp>
          <p:nvSpPr>
            <p:cNvPr id="54" name="Oval 53">
              <a:extLst>
                <a:ext uri="{FF2B5EF4-FFF2-40B4-BE49-F238E27FC236}">
                  <a16:creationId xmlns:a16="http://schemas.microsoft.com/office/drawing/2014/main" id="{F3E63E56-C914-00C2-D43D-45197D290A0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5" name="Group 54">
            <a:extLst>
              <a:ext uri="{FF2B5EF4-FFF2-40B4-BE49-F238E27FC236}">
                <a16:creationId xmlns:a16="http://schemas.microsoft.com/office/drawing/2014/main" id="{633FCF89-11F2-09D0-3306-20F626F109FE}"/>
              </a:ext>
            </a:extLst>
          </p:cNvPr>
          <p:cNvGrpSpPr/>
          <p:nvPr/>
        </p:nvGrpSpPr>
        <p:grpSpPr>
          <a:xfrm>
            <a:off x="4409684" y="5512199"/>
            <a:ext cx="3484905" cy="276999"/>
            <a:chOff x="6018245" y="1443965"/>
            <a:chExt cx="3484905" cy="276999"/>
          </a:xfrm>
        </p:grpSpPr>
        <p:sp>
          <p:nvSpPr>
            <p:cNvPr id="56" name="TextBox 55">
              <a:extLst>
                <a:ext uri="{FF2B5EF4-FFF2-40B4-BE49-F238E27FC236}">
                  <a16:creationId xmlns:a16="http://schemas.microsoft.com/office/drawing/2014/main" id="{FE024AC0-E5E3-D010-EF81-76E6BD83C64E}"/>
                </a:ext>
              </a:extLst>
            </p:cNvPr>
            <p:cNvSpPr txBox="1"/>
            <p:nvPr/>
          </p:nvSpPr>
          <p:spPr>
            <a:xfrm>
              <a:off x="6092136" y="1443965"/>
              <a:ext cx="3411014" cy="276999"/>
            </a:xfrm>
            <a:prstGeom prst="rect">
              <a:avLst/>
            </a:prstGeom>
            <a:noFill/>
          </p:spPr>
          <p:txBody>
            <a:bodyPr wrap="square" rtlCol="0">
              <a:spAutoFit/>
            </a:bodyPr>
            <a:lstStyle/>
            <a:p>
              <a:r>
                <a:rPr lang="vi-VN" sz="1200" dirty="0">
                  <a:latin typeface="Roboto" pitchFamily="2" charset="0"/>
                  <a:ea typeface="Roboto" pitchFamily="2" charset="0"/>
                </a:rPr>
                <a:t>Không cần học lại quy trình mới</a:t>
              </a:r>
            </a:p>
          </p:txBody>
        </p:sp>
        <p:sp>
          <p:nvSpPr>
            <p:cNvPr id="57" name="Oval 56">
              <a:extLst>
                <a:ext uri="{FF2B5EF4-FFF2-40B4-BE49-F238E27FC236}">
                  <a16:creationId xmlns:a16="http://schemas.microsoft.com/office/drawing/2014/main" id="{3FAF2FC6-AE9A-3D23-016D-E3C64AB9452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 name="Group 1">
            <a:extLst>
              <a:ext uri="{FF2B5EF4-FFF2-40B4-BE49-F238E27FC236}">
                <a16:creationId xmlns:a16="http://schemas.microsoft.com/office/drawing/2014/main" id="{E30E88D8-5462-8074-91F3-E1BC355384B9}"/>
              </a:ext>
            </a:extLst>
          </p:cNvPr>
          <p:cNvGrpSpPr/>
          <p:nvPr/>
        </p:nvGrpSpPr>
        <p:grpSpPr>
          <a:xfrm>
            <a:off x="4721145" y="1941628"/>
            <a:ext cx="2599915" cy="1423686"/>
            <a:chOff x="4721145" y="1941628"/>
            <a:chExt cx="2599915" cy="1423686"/>
          </a:xfrm>
        </p:grpSpPr>
        <p:grpSp>
          <p:nvGrpSpPr>
            <p:cNvPr id="38" name="Group 37">
              <a:extLst>
                <a:ext uri="{FF2B5EF4-FFF2-40B4-BE49-F238E27FC236}">
                  <a16:creationId xmlns:a16="http://schemas.microsoft.com/office/drawing/2014/main" id="{00DFA6B3-65AB-2804-A076-2426793DAD09}"/>
                </a:ext>
              </a:extLst>
            </p:cNvPr>
            <p:cNvGrpSpPr/>
            <p:nvPr/>
          </p:nvGrpSpPr>
          <p:grpSpPr>
            <a:xfrm>
              <a:off x="4721145" y="1941628"/>
              <a:ext cx="2569336" cy="1357745"/>
              <a:chOff x="709573" y="2299854"/>
              <a:chExt cx="2569336" cy="1357745"/>
            </a:xfrm>
          </p:grpSpPr>
          <p:sp>
            <p:nvSpPr>
              <p:cNvPr id="39" name="Oval 38">
                <a:extLst>
                  <a:ext uri="{FF2B5EF4-FFF2-40B4-BE49-F238E27FC236}">
                    <a16:creationId xmlns:a16="http://schemas.microsoft.com/office/drawing/2014/main" id="{7178754B-8A6C-A527-718B-11CB97C98828}"/>
                  </a:ext>
                </a:extLst>
              </p:cNvPr>
              <p:cNvSpPr/>
              <p:nvPr/>
            </p:nvSpPr>
            <p:spPr>
              <a:xfrm>
                <a:off x="709573" y="2299854"/>
                <a:ext cx="799874" cy="799874"/>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b="1"/>
              </a:p>
            </p:txBody>
          </p:sp>
          <p:sp>
            <p:nvSpPr>
              <p:cNvPr id="40" name="Parallelogram 39">
                <a:extLst>
                  <a:ext uri="{FF2B5EF4-FFF2-40B4-BE49-F238E27FC236}">
                    <a16:creationId xmlns:a16="http://schemas.microsoft.com/office/drawing/2014/main" id="{C04C37D3-A3C2-E792-8894-818C2C9A3C10}"/>
                  </a:ext>
                </a:extLst>
              </p:cNvPr>
              <p:cNvSpPr/>
              <p:nvPr/>
            </p:nvSpPr>
            <p:spPr>
              <a:xfrm>
                <a:off x="812800" y="2456871"/>
                <a:ext cx="2466109" cy="1200728"/>
              </a:xfrm>
              <a:prstGeom prst="parallelogram">
                <a:avLst/>
              </a:prstGeom>
              <a:gradFill flip="none" rotWithShape="1">
                <a:gsLst>
                  <a:gs pos="49000">
                    <a:srgbClr val="0386D7">
                      <a:alpha val="79000"/>
                    </a:srgbClr>
                  </a:gs>
                  <a:gs pos="100000">
                    <a:srgbClr val="0470D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b="1"/>
              </a:p>
            </p:txBody>
          </p:sp>
          <p:sp>
            <p:nvSpPr>
              <p:cNvPr id="41" name="Oval 40">
                <a:extLst>
                  <a:ext uri="{FF2B5EF4-FFF2-40B4-BE49-F238E27FC236}">
                    <a16:creationId xmlns:a16="http://schemas.microsoft.com/office/drawing/2014/main" id="{155C0E67-214F-899C-7FA1-81C1401EE303}"/>
                  </a:ext>
                </a:extLst>
              </p:cNvPr>
              <p:cNvSpPr/>
              <p:nvPr/>
            </p:nvSpPr>
            <p:spPr>
              <a:xfrm>
                <a:off x="781595" y="2371876"/>
                <a:ext cx="655829" cy="6558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b="1"/>
              </a:p>
            </p:txBody>
          </p:sp>
          <p:pic>
            <p:nvPicPr>
              <p:cNvPr id="43" name="Graphic 42" descr="Excellent with solid fill">
                <a:extLst>
                  <a:ext uri="{FF2B5EF4-FFF2-40B4-BE49-F238E27FC236}">
                    <a16:creationId xmlns:a16="http://schemas.microsoft.com/office/drawing/2014/main" id="{724DCC7F-6AD2-B976-8BF9-AA41A9FA59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3379" y="2433660"/>
                <a:ext cx="532260" cy="532260"/>
              </a:xfrm>
              <a:prstGeom prst="rect">
                <a:avLst/>
              </a:prstGeom>
            </p:spPr>
          </p:pic>
        </p:grpSp>
        <p:pic>
          <p:nvPicPr>
            <p:cNvPr id="59" name="Picture 58">
              <a:extLst>
                <a:ext uri="{FF2B5EF4-FFF2-40B4-BE49-F238E27FC236}">
                  <a16:creationId xmlns:a16="http://schemas.microsoft.com/office/drawing/2014/main" id="{9CB98113-AE6C-AD46-9B1E-FA082A3D92B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15079" y="1961875"/>
              <a:ext cx="2105981" cy="1403439"/>
            </a:xfrm>
            <a:prstGeom prst="rect">
              <a:avLst/>
            </a:prstGeom>
          </p:spPr>
        </p:pic>
      </p:grpSp>
      <p:pic>
        <p:nvPicPr>
          <p:cNvPr id="58" name="Graphic 57" descr="A circle filled with dots">
            <a:extLst>
              <a:ext uri="{FF2B5EF4-FFF2-40B4-BE49-F238E27FC236}">
                <a16:creationId xmlns:a16="http://schemas.microsoft.com/office/drawing/2014/main" id="{57DE5778-B30E-9E12-CBF4-DD53EAD315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20038" y="4844786"/>
            <a:ext cx="511627" cy="511627"/>
          </a:xfrm>
          <a:prstGeom prst="rect">
            <a:avLst/>
          </a:prstGeom>
        </p:spPr>
      </p:pic>
      <p:pic>
        <p:nvPicPr>
          <p:cNvPr id="60" name="Graphic 59" descr="A circle filled with dots">
            <a:extLst>
              <a:ext uri="{FF2B5EF4-FFF2-40B4-BE49-F238E27FC236}">
                <a16:creationId xmlns:a16="http://schemas.microsoft.com/office/drawing/2014/main" id="{940769A9-147E-9F5D-36D0-4455BD591C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51694" y="5236004"/>
            <a:ext cx="281678" cy="281678"/>
          </a:xfrm>
          <a:prstGeom prst="rect">
            <a:avLst/>
          </a:prstGeom>
        </p:spPr>
      </p:pic>
      <p:grpSp>
        <p:nvGrpSpPr>
          <p:cNvPr id="90" name="Group 89">
            <a:extLst>
              <a:ext uri="{FF2B5EF4-FFF2-40B4-BE49-F238E27FC236}">
                <a16:creationId xmlns:a16="http://schemas.microsoft.com/office/drawing/2014/main" id="{727292CA-EFF4-9337-6B5B-6E863AFCF54B}"/>
              </a:ext>
            </a:extLst>
          </p:cNvPr>
          <p:cNvGrpSpPr/>
          <p:nvPr/>
        </p:nvGrpSpPr>
        <p:grpSpPr>
          <a:xfrm>
            <a:off x="8808654" y="1928821"/>
            <a:ext cx="2672563" cy="1357745"/>
            <a:chOff x="9088582" y="1928821"/>
            <a:chExt cx="2672563" cy="1357745"/>
          </a:xfrm>
        </p:grpSpPr>
        <p:grpSp>
          <p:nvGrpSpPr>
            <p:cNvPr id="61" name="Group 60">
              <a:extLst>
                <a:ext uri="{FF2B5EF4-FFF2-40B4-BE49-F238E27FC236}">
                  <a16:creationId xmlns:a16="http://schemas.microsoft.com/office/drawing/2014/main" id="{688A9DE5-0120-E71A-9718-9B4E001D5DBE}"/>
                </a:ext>
              </a:extLst>
            </p:cNvPr>
            <p:cNvGrpSpPr/>
            <p:nvPr/>
          </p:nvGrpSpPr>
          <p:grpSpPr>
            <a:xfrm>
              <a:off x="9088582" y="1928821"/>
              <a:ext cx="2569336" cy="1357745"/>
              <a:chOff x="709573" y="2299854"/>
              <a:chExt cx="2569336" cy="1357745"/>
            </a:xfrm>
          </p:grpSpPr>
          <p:sp>
            <p:nvSpPr>
              <p:cNvPr id="62" name="Oval 61">
                <a:extLst>
                  <a:ext uri="{FF2B5EF4-FFF2-40B4-BE49-F238E27FC236}">
                    <a16:creationId xmlns:a16="http://schemas.microsoft.com/office/drawing/2014/main" id="{6776A99C-E056-97B8-BE6E-0FF4E4455D43}"/>
                  </a:ext>
                </a:extLst>
              </p:cNvPr>
              <p:cNvSpPr/>
              <p:nvPr/>
            </p:nvSpPr>
            <p:spPr>
              <a:xfrm>
                <a:off x="709573" y="2299854"/>
                <a:ext cx="799874" cy="799874"/>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3" name="Parallelogram 62">
                <a:extLst>
                  <a:ext uri="{FF2B5EF4-FFF2-40B4-BE49-F238E27FC236}">
                    <a16:creationId xmlns:a16="http://schemas.microsoft.com/office/drawing/2014/main" id="{AFFEA3FB-F5D4-D0F1-00F8-5C9C24D58F72}"/>
                  </a:ext>
                </a:extLst>
              </p:cNvPr>
              <p:cNvSpPr/>
              <p:nvPr/>
            </p:nvSpPr>
            <p:spPr>
              <a:xfrm>
                <a:off x="812800" y="2456871"/>
                <a:ext cx="2466109" cy="1200728"/>
              </a:xfrm>
              <a:prstGeom prst="parallelogram">
                <a:avLst/>
              </a:prstGeom>
              <a:gradFill flip="none" rotWithShape="1">
                <a:gsLst>
                  <a:gs pos="49000">
                    <a:srgbClr val="0386D7">
                      <a:alpha val="79000"/>
                    </a:srgbClr>
                  </a:gs>
                  <a:gs pos="100000">
                    <a:srgbClr val="0470D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4" name="Oval 63">
                <a:extLst>
                  <a:ext uri="{FF2B5EF4-FFF2-40B4-BE49-F238E27FC236}">
                    <a16:creationId xmlns:a16="http://schemas.microsoft.com/office/drawing/2014/main" id="{BC43811A-A2E2-58B4-FE9A-335D98B06E2A}"/>
                  </a:ext>
                </a:extLst>
              </p:cNvPr>
              <p:cNvSpPr/>
              <p:nvPr/>
            </p:nvSpPr>
            <p:spPr>
              <a:xfrm>
                <a:off x="781595" y="2371876"/>
                <a:ext cx="655829" cy="6558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5" name="Graphic 64" descr="Excellent with solid fill">
                <a:extLst>
                  <a:ext uri="{FF2B5EF4-FFF2-40B4-BE49-F238E27FC236}">
                    <a16:creationId xmlns:a16="http://schemas.microsoft.com/office/drawing/2014/main" id="{4C60B162-D06D-CF45-8D96-BDC5764AC94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3379" y="2433660"/>
                <a:ext cx="532260" cy="532260"/>
              </a:xfrm>
              <a:prstGeom prst="rect">
                <a:avLst/>
              </a:prstGeom>
            </p:spPr>
          </p:pic>
        </p:grpSp>
        <p:pic>
          <p:nvPicPr>
            <p:cNvPr id="67" name="Picture 66">
              <a:extLst>
                <a:ext uri="{FF2B5EF4-FFF2-40B4-BE49-F238E27FC236}">
                  <a16:creationId xmlns:a16="http://schemas.microsoft.com/office/drawing/2014/main" id="{CAA468A5-55EF-1C35-805A-DEE4CF189CE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15014" y="2220143"/>
              <a:ext cx="2346131" cy="1066423"/>
            </a:xfrm>
            <a:prstGeom prst="rect">
              <a:avLst/>
            </a:prstGeom>
          </p:spPr>
        </p:pic>
      </p:grpSp>
      <p:sp>
        <p:nvSpPr>
          <p:cNvPr id="68" name="TextBox 67">
            <a:extLst>
              <a:ext uri="{FF2B5EF4-FFF2-40B4-BE49-F238E27FC236}">
                <a16:creationId xmlns:a16="http://schemas.microsoft.com/office/drawing/2014/main" id="{B5071604-8CD6-39B2-4964-3B6290C4E1A0}"/>
              </a:ext>
            </a:extLst>
          </p:cNvPr>
          <p:cNvSpPr txBox="1"/>
          <p:nvPr/>
        </p:nvSpPr>
        <p:spPr>
          <a:xfrm>
            <a:off x="8632508" y="3392573"/>
            <a:ext cx="2718508" cy="461665"/>
          </a:xfrm>
          <a:prstGeom prst="rect">
            <a:avLst/>
          </a:prstGeom>
          <a:noFill/>
        </p:spPr>
        <p:txBody>
          <a:bodyPr wrap="square" rtlCol="0">
            <a:spAutoFit/>
          </a:bodyPr>
          <a:lstStyle/>
          <a:p>
            <a:pPr algn="ctr"/>
            <a:r>
              <a:rPr lang="vi-VN" sz="1200" b="1" dirty="0">
                <a:solidFill>
                  <a:srgbClr val="0470DD"/>
                </a:solidFill>
              </a:rPr>
              <a:t>NỀN TẢNG KỸ THUẬT ĐỦ MẠNH ĐỂ MỞ RỘNG THỊ TRƯỜNG</a:t>
            </a:r>
          </a:p>
        </p:txBody>
      </p:sp>
      <p:sp>
        <p:nvSpPr>
          <p:cNvPr id="69" name="TextBox 68">
            <a:extLst>
              <a:ext uri="{FF2B5EF4-FFF2-40B4-BE49-F238E27FC236}">
                <a16:creationId xmlns:a16="http://schemas.microsoft.com/office/drawing/2014/main" id="{A8849A75-0263-B57E-9535-6243FEA32A57}"/>
              </a:ext>
            </a:extLst>
          </p:cNvPr>
          <p:cNvSpPr txBox="1"/>
          <p:nvPr/>
        </p:nvSpPr>
        <p:spPr>
          <a:xfrm>
            <a:off x="8406217" y="3837439"/>
            <a:ext cx="3171091" cy="276999"/>
          </a:xfrm>
          <a:prstGeom prst="rect">
            <a:avLst/>
          </a:prstGeom>
          <a:noFill/>
        </p:spPr>
        <p:txBody>
          <a:bodyPr wrap="square" rtlCol="0">
            <a:spAutoFit/>
          </a:bodyPr>
          <a:lstStyle/>
          <a:p>
            <a:r>
              <a:rPr lang="vi-VN" sz="1200" dirty="0">
                <a:latin typeface="Roboto" pitchFamily="2" charset="0"/>
                <a:ea typeface="Roboto" pitchFamily="2" charset="0"/>
              </a:rPr>
              <a:t>Với các lợi thế:</a:t>
            </a:r>
          </a:p>
        </p:txBody>
      </p:sp>
      <p:grpSp>
        <p:nvGrpSpPr>
          <p:cNvPr id="70" name="Group 69">
            <a:extLst>
              <a:ext uri="{FF2B5EF4-FFF2-40B4-BE49-F238E27FC236}">
                <a16:creationId xmlns:a16="http://schemas.microsoft.com/office/drawing/2014/main" id="{CA69BC12-BF15-E94C-099A-A388BAAC1C5F}"/>
              </a:ext>
            </a:extLst>
          </p:cNvPr>
          <p:cNvGrpSpPr/>
          <p:nvPr/>
        </p:nvGrpSpPr>
        <p:grpSpPr>
          <a:xfrm>
            <a:off x="8606605" y="4088158"/>
            <a:ext cx="2896115" cy="276999"/>
            <a:chOff x="6018245" y="1443965"/>
            <a:chExt cx="2896115" cy="276999"/>
          </a:xfrm>
        </p:grpSpPr>
        <p:sp>
          <p:nvSpPr>
            <p:cNvPr id="71" name="TextBox 70">
              <a:extLst>
                <a:ext uri="{FF2B5EF4-FFF2-40B4-BE49-F238E27FC236}">
                  <a16:creationId xmlns:a16="http://schemas.microsoft.com/office/drawing/2014/main" id="{7A0B3493-B256-9841-A6AF-34AF3372D5CD}"/>
                </a:ext>
              </a:extLst>
            </p:cNvPr>
            <p:cNvSpPr txBox="1"/>
            <p:nvPr/>
          </p:nvSpPr>
          <p:spPr>
            <a:xfrm>
              <a:off x="6092138" y="1443965"/>
              <a:ext cx="2822222" cy="276999"/>
            </a:xfrm>
            <a:prstGeom prst="rect">
              <a:avLst/>
            </a:prstGeom>
            <a:noFill/>
          </p:spPr>
          <p:txBody>
            <a:bodyPr wrap="square" rtlCol="0">
              <a:spAutoFit/>
            </a:bodyPr>
            <a:lstStyle/>
            <a:p>
              <a:r>
                <a:rPr lang="vi-VN" sz="1200" dirty="0">
                  <a:latin typeface="Roboto" pitchFamily="2" charset="0"/>
                  <a:ea typeface="Roboto" pitchFamily="2" charset="0"/>
                </a:rPr>
                <a:t>Hỗ trợ đa CA (VNPT, Viettel, FPT, …)</a:t>
              </a:r>
            </a:p>
          </p:txBody>
        </p:sp>
        <p:sp>
          <p:nvSpPr>
            <p:cNvPr id="72" name="Oval 71">
              <a:extLst>
                <a:ext uri="{FF2B5EF4-FFF2-40B4-BE49-F238E27FC236}">
                  <a16:creationId xmlns:a16="http://schemas.microsoft.com/office/drawing/2014/main" id="{F40B767E-69F5-6C4D-6486-0E100B9D779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3" name="Group 72">
            <a:extLst>
              <a:ext uri="{FF2B5EF4-FFF2-40B4-BE49-F238E27FC236}">
                <a16:creationId xmlns:a16="http://schemas.microsoft.com/office/drawing/2014/main" id="{A829B991-DEF3-2551-3561-625CA674950C}"/>
              </a:ext>
            </a:extLst>
          </p:cNvPr>
          <p:cNvGrpSpPr/>
          <p:nvPr/>
        </p:nvGrpSpPr>
        <p:grpSpPr>
          <a:xfrm>
            <a:off x="8606605" y="4334710"/>
            <a:ext cx="3176361" cy="461665"/>
            <a:chOff x="6018245" y="1443965"/>
            <a:chExt cx="3176361" cy="461665"/>
          </a:xfrm>
        </p:grpSpPr>
        <p:sp>
          <p:nvSpPr>
            <p:cNvPr id="74" name="TextBox 73">
              <a:extLst>
                <a:ext uri="{FF2B5EF4-FFF2-40B4-BE49-F238E27FC236}">
                  <a16:creationId xmlns:a16="http://schemas.microsoft.com/office/drawing/2014/main" id="{91D16C9C-0600-91FF-B1F9-98D606045E05}"/>
                </a:ext>
              </a:extLst>
            </p:cNvPr>
            <p:cNvSpPr txBox="1"/>
            <p:nvPr/>
          </p:nvSpPr>
          <p:spPr>
            <a:xfrm>
              <a:off x="6092138" y="1443965"/>
              <a:ext cx="3102468" cy="461665"/>
            </a:xfrm>
            <a:prstGeom prst="rect">
              <a:avLst/>
            </a:prstGeom>
            <a:noFill/>
          </p:spPr>
          <p:txBody>
            <a:bodyPr wrap="square" rtlCol="0">
              <a:spAutoFit/>
            </a:bodyPr>
            <a:lstStyle/>
            <a:p>
              <a:r>
                <a:rPr lang="vi-VN" sz="1200" dirty="0">
                  <a:latin typeface="Roboto" pitchFamily="2" charset="0"/>
                  <a:ea typeface="Roboto" pitchFamily="2" charset="0"/>
                </a:rPr>
                <a:t>Tích hợp sâu với Adobe, MS Office và hệ thống chuyên ngành</a:t>
              </a:r>
            </a:p>
          </p:txBody>
        </p:sp>
        <p:sp>
          <p:nvSpPr>
            <p:cNvPr id="75" name="Oval 74">
              <a:extLst>
                <a:ext uri="{FF2B5EF4-FFF2-40B4-BE49-F238E27FC236}">
                  <a16:creationId xmlns:a16="http://schemas.microsoft.com/office/drawing/2014/main" id="{0447DA5E-ED77-C65E-357D-55961849B23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6" name="Group 75">
            <a:extLst>
              <a:ext uri="{FF2B5EF4-FFF2-40B4-BE49-F238E27FC236}">
                <a16:creationId xmlns:a16="http://schemas.microsoft.com/office/drawing/2014/main" id="{D5411636-159C-10E2-D48D-8662527B8F1A}"/>
              </a:ext>
            </a:extLst>
          </p:cNvPr>
          <p:cNvGrpSpPr/>
          <p:nvPr/>
        </p:nvGrpSpPr>
        <p:grpSpPr>
          <a:xfrm>
            <a:off x="8606605" y="4765928"/>
            <a:ext cx="3176360" cy="276999"/>
            <a:chOff x="6018245" y="1443965"/>
            <a:chExt cx="3176360" cy="276999"/>
          </a:xfrm>
        </p:grpSpPr>
        <p:sp>
          <p:nvSpPr>
            <p:cNvPr id="77" name="TextBox 76">
              <a:extLst>
                <a:ext uri="{FF2B5EF4-FFF2-40B4-BE49-F238E27FC236}">
                  <a16:creationId xmlns:a16="http://schemas.microsoft.com/office/drawing/2014/main" id="{1B859197-D283-98C2-6028-8CA12F78A191}"/>
                </a:ext>
              </a:extLst>
            </p:cNvPr>
            <p:cNvSpPr txBox="1"/>
            <p:nvPr/>
          </p:nvSpPr>
          <p:spPr>
            <a:xfrm>
              <a:off x="6092137" y="1443965"/>
              <a:ext cx="3102468" cy="276999"/>
            </a:xfrm>
            <a:prstGeom prst="rect">
              <a:avLst/>
            </a:prstGeom>
            <a:noFill/>
          </p:spPr>
          <p:txBody>
            <a:bodyPr wrap="square" rtlCol="0">
              <a:spAutoFit/>
            </a:bodyPr>
            <a:lstStyle/>
            <a:p>
              <a:r>
                <a:rPr lang="vi-VN" sz="1200" dirty="0">
                  <a:latin typeface="Roboto" pitchFamily="2" charset="0"/>
                  <a:ea typeface="Roboto" pitchFamily="2" charset="0"/>
                </a:rPr>
                <a:t>Tự động hóa vòng đời chứng thư số</a:t>
              </a:r>
            </a:p>
          </p:txBody>
        </p:sp>
        <p:sp>
          <p:nvSpPr>
            <p:cNvPr id="78" name="Oval 77">
              <a:extLst>
                <a:ext uri="{FF2B5EF4-FFF2-40B4-BE49-F238E27FC236}">
                  <a16:creationId xmlns:a16="http://schemas.microsoft.com/office/drawing/2014/main" id="{E673E959-A8DD-9789-B3F8-ED680584BF4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79" name="TextBox 78">
            <a:extLst>
              <a:ext uri="{FF2B5EF4-FFF2-40B4-BE49-F238E27FC236}">
                <a16:creationId xmlns:a16="http://schemas.microsoft.com/office/drawing/2014/main" id="{88978DA5-2FD1-1598-2AF2-6C1A31379F9F}"/>
              </a:ext>
            </a:extLst>
          </p:cNvPr>
          <p:cNvSpPr txBox="1"/>
          <p:nvPr/>
        </p:nvSpPr>
        <p:spPr>
          <a:xfrm>
            <a:off x="8406217" y="5337679"/>
            <a:ext cx="3171091" cy="276999"/>
          </a:xfrm>
          <a:prstGeom prst="rect">
            <a:avLst/>
          </a:prstGeom>
          <a:noFill/>
        </p:spPr>
        <p:txBody>
          <a:bodyPr wrap="square" rtlCol="0">
            <a:spAutoFit/>
          </a:bodyPr>
          <a:lstStyle/>
          <a:p>
            <a:r>
              <a:rPr lang="vi-VN" sz="1200" dirty="0">
                <a:latin typeface="Roboto" pitchFamily="2" charset="0"/>
                <a:ea typeface="Roboto" pitchFamily="2" charset="0"/>
              </a:rPr>
              <a:t>GoPaperless Agent có đầy đủ nền tảng để:</a:t>
            </a:r>
          </a:p>
        </p:txBody>
      </p:sp>
      <p:grpSp>
        <p:nvGrpSpPr>
          <p:cNvPr id="80" name="Group 79">
            <a:extLst>
              <a:ext uri="{FF2B5EF4-FFF2-40B4-BE49-F238E27FC236}">
                <a16:creationId xmlns:a16="http://schemas.microsoft.com/office/drawing/2014/main" id="{6CE987D0-1112-295C-F7C9-2559551E9C3B}"/>
              </a:ext>
            </a:extLst>
          </p:cNvPr>
          <p:cNvGrpSpPr/>
          <p:nvPr/>
        </p:nvGrpSpPr>
        <p:grpSpPr>
          <a:xfrm>
            <a:off x="8606605" y="5608622"/>
            <a:ext cx="3102467" cy="276999"/>
            <a:chOff x="6018245" y="1443965"/>
            <a:chExt cx="3102467" cy="276999"/>
          </a:xfrm>
        </p:grpSpPr>
        <p:sp>
          <p:nvSpPr>
            <p:cNvPr id="81" name="TextBox 80">
              <a:extLst>
                <a:ext uri="{FF2B5EF4-FFF2-40B4-BE49-F238E27FC236}">
                  <a16:creationId xmlns:a16="http://schemas.microsoft.com/office/drawing/2014/main" id="{3B41438F-624E-6C0E-4086-E0213CE19D9A}"/>
                </a:ext>
              </a:extLst>
            </p:cNvPr>
            <p:cNvSpPr txBox="1"/>
            <p:nvPr/>
          </p:nvSpPr>
          <p:spPr>
            <a:xfrm>
              <a:off x="6092137" y="1443965"/>
              <a:ext cx="3028575" cy="276999"/>
            </a:xfrm>
            <a:prstGeom prst="rect">
              <a:avLst/>
            </a:prstGeom>
            <a:noFill/>
          </p:spPr>
          <p:txBody>
            <a:bodyPr wrap="square" rtlCol="0">
              <a:spAutoFit/>
            </a:bodyPr>
            <a:lstStyle/>
            <a:p>
              <a:r>
                <a:rPr lang="vi-VN" sz="1200" dirty="0">
                  <a:latin typeface="Roboto" pitchFamily="2" charset="0"/>
                  <a:ea typeface="Roboto" pitchFamily="2" charset="0"/>
                </a:rPr>
                <a:t>Thâm nhập mạnh vào Thương mại điện tử</a:t>
              </a:r>
            </a:p>
          </p:txBody>
        </p:sp>
        <p:sp>
          <p:nvSpPr>
            <p:cNvPr id="82" name="Oval 81">
              <a:extLst>
                <a:ext uri="{FF2B5EF4-FFF2-40B4-BE49-F238E27FC236}">
                  <a16:creationId xmlns:a16="http://schemas.microsoft.com/office/drawing/2014/main" id="{C06F3ABC-20A5-DF10-7022-9E6B9C5D718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3" name="Group 82">
            <a:extLst>
              <a:ext uri="{FF2B5EF4-FFF2-40B4-BE49-F238E27FC236}">
                <a16:creationId xmlns:a16="http://schemas.microsoft.com/office/drawing/2014/main" id="{11F19B7E-A173-EDF3-827B-AA32F54A2A00}"/>
              </a:ext>
            </a:extLst>
          </p:cNvPr>
          <p:cNvGrpSpPr/>
          <p:nvPr/>
        </p:nvGrpSpPr>
        <p:grpSpPr>
          <a:xfrm>
            <a:off x="8606605" y="5866489"/>
            <a:ext cx="3176361" cy="461665"/>
            <a:chOff x="6018245" y="1443965"/>
            <a:chExt cx="3176361" cy="461665"/>
          </a:xfrm>
        </p:grpSpPr>
        <p:sp>
          <p:nvSpPr>
            <p:cNvPr id="84" name="TextBox 83">
              <a:extLst>
                <a:ext uri="{FF2B5EF4-FFF2-40B4-BE49-F238E27FC236}">
                  <a16:creationId xmlns:a16="http://schemas.microsoft.com/office/drawing/2014/main" id="{37399269-9C47-72C5-B938-729A653E0D37}"/>
                </a:ext>
              </a:extLst>
            </p:cNvPr>
            <p:cNvSpPr txBox="1"/>
            <p:nvPr/>
          </p:nvSpPr>
          <p:spPr>
            <a:xfrm>
              <a:off x="6092138" y="1443965"/>
              <a:ext cx="3102468" cy="461665"/>
            </a:xfrm>
            <a:prstGeom prst="rect">
              <a:avLst/>
            </a:prstGeom>
            <a:noFill/>
          </p:spPr>
          <p:txBody>
            <a:bodyPr wrap="square" rtlCol="0">
              <a:spAutoFit/>
            </a:bodyPr>
            <a:lstStyle/>
            <a:p>
              <a:r>
                <a:rPr lang="vi-VN" sz="1200" dirty="0">
                  <a:latin typeface="Roboto" pitchFamily="2" charset="0"/>
                  <a:ea typeface="Roboto" pitchFamily="2" charset="0"/>
                </a:rPr>
                <a:t>Mở rộng sang dịch vụ công, tài chính, doanh nghiệp số</a:t>
              </a:r>
            </a:p>
          </p:txBody>
        </p:sp>
        <p:sp>
          <p:nvSpPr>
            <p:cNvPr id="85" name="Oval 84">
              <a:extLst>
                <a:ext uri="{FF2B5EF4-FFF2-40B4-BE49-F238E27FC236}">
                  <a16:creationId xmlns:a16="http://schemas.microsoft.com/office/drawing/2014/main" id="{0D93B07F-1000-7691-DDA4-22309755C31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6" name="Group 85">
            <a:extLst>
              <a:ext uri="{FF2B5EF4-FFF2-40B4-BE49-F238E27FC236}">
                <a16:creationId xmlns:a16="http://schemas.microsoft.com/office/drawing/2014/main" id="{FC8FA2AB-7251-E638-9FDF-E4953424E023}"/>
              </a:ext>
            </a:extLst>
          </p:cNvPr>
          <p:cNvGrpSpPr/>
          <p:nvPr/>
        </p:nvGrpSpPr>
        <p:grpSpPr>
          <a:xfrm>
            <a:off x="8606605" y="6309021"/>
            <a:ext cx="3444120" cy="461665"/>
            <a:chOff x="6018245" y="1443965"/>
            <a:chExt cx="3444120" cy="461665"/>
          </a:xfrm>
        </p:grpSpPr>
        <p:sp>
          <p:nvSpPr>
            <p:cNvPr id="87" name="TextBox 86">
              <a:extLst>
                <a:ext uri="{FF2B5EF4-FFF2-40B4-BE49-F238E27FC236}">
                  <a16:creationId xmlns:a16="http://schemas.microsoft.com/office/drawing/2014/main" id="{E4F05F8E-0485-F542-5863-18D0C55B2F3F}"/>
                </a:ext>
              </a:extLst>
            </p:cNvPr>
            <p:cNvSpPr txBox="1"/>
            <p:nvPr/>
          </p:nvSpPr>
          <p:spPr>
            <a:xfrm>
              <a:off x="6092137" y="1443965"/>
              <a:ext cx="3370228" cy="461665"/>
            </a:xfrm>
            <a:prstGeom prst="rect">
              <a:avLst/>
            </a:prstGeom>
            <a:noFill/>
          </p:spPr>
          <p:txBody>
            <a:bodyPr wrap="square" rtlCol="0">
              <a:spAutoFit/>
            </a:bodyPr>
            <a:lstStyle/>
            <a:p>
              <a:r>
                <a:rPr lang="vi-VN" sz="1200" dirty="0">
                  <a:latin typeface="Roboto" pitchFamily="2" charset="0"/>
                  <a:ea typeface="Roboto" pitchFamily="2" charset="0"/>
                </a:rPr>
                <a:t>Trở thành lớp ký số tiêu chuẩn dựa trên VNeID tại Việt Nam</a:t>
              </a:r>
            </a:p>
          </p:txBody>
        </p:sp>
        <p:sp>
          <p:nvSpPr>
            <p:cNvPr id="88" name="Oval 87">
              <a:extLst>
                <a:ext uri="{FF2B5EF4-FFF2-40B4-BE49-F238E27FC236}">
                  <a16:creationId xmlns:a16="http://schemas.microsoft.com/office/drawing/2014/main" id="{ACBF6F6F-56AE-8809-7ED8-7B2E92002D6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1" name="Group 90">
            <a:extLst>
              <a:ext uri="{FF2B5EF4-FFF2-40B4-BE49-F238E27FC236}">
                <a16:creationId xmlns:a16="http://schemas.microsoft.com/office/drawing/2014/main" id="{B873846E-6D5C-920A-52BC-192D8AEF677B}"/>
              </a:ext>
            </a:extLst>
          </p:cNvPr>
          <p:cNvGrpSpPr/>
          <p:nvPr/>
        </p:nvGrpSpPr>
        <p:grpSpPr>
          <a:xfrm>
            <a:off x="8606605" y="5075565"/>
            <a:ext cx="3444120" cy="276999"/>
            <a:chOff x="6018245" y="1443965"/>
            <a:chExt cx="3444120" cy="276999"/>
          </a:xfrm>
        </p:grpSpPr>
        <p:sp>
          <p:nvSpPr>
            <p:cNvPr id="92" name="TextBox 91">
              <a:extLst>
                <a:ext uri="{FF2B5EF4-FFF2-40B4-BE49-F238E27FC236}">
                  <a16:creationId xmlns:a16="http://schemas.microsoft.com/office/drawing/2014/main" id="{5D6B0BD0-45CF-2A78-8C13-F6B6DFCE1C9B}"/>
                </a:ext>
              </a:extLst>
            </p:cNvPr>
            <p:cNvSpPr txBox="1"/>
            <p:nvPr/>
          </p:nvSpPr>
          <p:spPr>
            <a:xfrm>
              <a:off x="6092136" y="1443965"/>
              <a:ext cx="3370229" cy="276999"/>
            </a:xfrm>
            <a:prstGeom prst="rect">
              <a:avLst/>
            </a:prstGeom>
            <a:noFill/>
          </p:spPr>
          <p:txBody>
            <a:bodyPr wrap="square" rtlCol="0">
              <a:spAutoFit/>
            </a:bodyPr>
            <a:lstStyle/>
            <a:p>
              <a:r>
                <a:rPr lang="vi-VN" sz="1200" dirty="0">
                  <a:latin typeface="Roboto" pitchFamily="2" charset="0"/>
                  <a:ea typeface="Roboto" pitchFamily="2" charset="0"/>
                </a:rPr>
                <a:t>Tuân thủ ISO 27001 &amp; quy định ATTT Việt Nam</a:t>
              </a:r>
            </a:p>
          </p:txBody>
        </p:sp>
        <p:sp>
          <p:nvSpPr>
            <p:cNvPr id="93" name="Oval 92">
              <a:extLst>
                <a:ext uri="{FF2B5EF4-FFF2-40B4-BE49-F238E27FC236}">
                  <a16:creationId xmlns:a16="http://schemas.microsoft.com/office/drawing/2014/main" id="{BDB96694-B812-5123-0C51-FEBC50C4F84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94" name="Graphic 93" descr="A circle filled with dots">
            <a:extLst>
              <a:ext uri="{FF2B5EF4-FFF2-40B4-BE49-F238E27FC236}">
                <a16:creationId xmlns:a16="http://schemas.microsoft.com/office/drawing/2014/main" id="{1EC40E7A-3EA5-4B95-C3F4-852F291D1F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725" y="3447294"/>
            <a:ext cx="1680772" cy="1680772"/>
          </a:xfrm>
          <a:prstGeom prst="rect">
            <a:avLst/>
          </a:prstGeom>
        </p:spPr>
      </p:pic>
    </p:spTree>
    <p:extLst>
      <p:ext uri="{BB962C8B-B14F-4D97-AF65-F5344CB8AC3E}">
        <p14:creationId xmlns:p14="http://schemas.microsoft.com/office/powerpoint/2010/main" val="418445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7"/>
                                        </p:tgtEl>
                                      </p:cBhvr>
                                    </p:animEffect>
                                    <p:animScale>
                                      <p:cBhvr>
                                        <p:cTn id="7" dur="250" autoRev="1" fill="hold"/>
                                        <p:tgtEl>
                                          <p:spTgt spid="2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90"/>
                                        </p:tgtEl>
                                      </p:cBhvr>
                                    </p:animEffect>
                                    <p:animScale>
                                      <p:cBhvr>
                                        <p:cTn id="17" dur="250" autoRev="1" fill="hold"/>
                                        <p:tgtEl>
                                          <p:spTgt spid="9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1221BE-6B06-86F6-A791-63E176008EFB}"/>
              </a:ext>
            </a:extLst>
          </p:cNvPr>
          <p:cNvSpPr txBox="1"/>
          <p:nvPr/>
        </p:nvSpPr>
        <p:spPr>
          <a:xfrm>
            <a:off x="151783" y="276106"/>
            <a:ext cx="5731782" cy="523220"/>
          </a:xfrm>
          <a:prstGeom prst="rect">
            <a:avLst/>
          </a:prstGeom>
          <a:noFill/>
        </p:spPr>
        <p:txBody>
          <a:bodyPr wrap="square" rtlCol="0">
            <a:spAutoFit/>
          </a:bodyPr>
          <a:lstStyle/>
          <a:p>
            <a:r>
              <a:rPr lang="en-US" sz="2800" b="1" dirty="0">
                <a:solidFill>
                  <a:srgbClr val="0470DD"/>
                </a:solidFill>
              </a:rPr>
              <a:t>TÍNH NĂNG NỔI BẬT</a:t>
            </a:r>
            <a:endParaRPr lang="vi-VN" sz="2800" b="1" dirty="0">
              <a:solidFill>
                <a:srgbClr val="0470DD"/>
              </a:solidFill>
            </a:endParaRPr>
          </a:p>
        </p:txBody>
      </p:sp>
      <p:sp>
        <p:nvSpPr>
          <p:cNvPr id="5" name="Rectangle: Rounded Corners 4">
            <a:extLst>
              <a:ext uri="{FF2B5EF4-FFF2-40B4-BE49-F238E27FC236}">
                <a16:creationId xmlns:a16="http://schemas.microsoft.com/office/drawing/2014/main" id="{C90DBB55-DF84-9214-9C85-DB512C2EBC9D}"/>
              </a:ext>
            </a:extLst>
          </p:cNvPr>
          <p:cNvSpPr/>
          <p:nvPr/>
        </p:nvSpPr>
        <p:spPr>
          <a:xfrm>
            <a:off x="-98656" y="183774"/>
            <a:ext cx="174747" cy="707885"/>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9" name="Picture 28" descr="Cityscape against on daylight">
            <a:extLst>
              <a:ext uri="{FF2B5EF4-FFF2-40B4-BE49-F238E27FC236}">
                <a16:creationId xmlns:a16="http://schemas.microsoft.com/office/drawing/2014/main" id="{BB5C1F37-DE03-6100-BA90-8D2E61CFEA60}"/>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39355" b="40106"/>
          <a:stretch>
            <a:fillRect/>
          </a:stretch>
        </p:blipFill>
        <p:spPr>
          <a:xfrm>
            <a:off x="-11284" y="5467739"/>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30" name="Rectangle 29">
            <a:extLst>
              <a:ext uri="{FF2B5EF4-FFF2-40B4-BE49-F238E27FC236}">
                <a16:creationId xmlns:a16="http://schemas.microsoft.com/office/drawing/2014/main" id="{29CAAC19-C186-01CE-479B-D1FEA889E8FF}"/>
              </a:ext>
            </a:extLst>
          </p:cNvPr>
          <p:cNvSpPr/>
          <p:nvPr/>
        </p:nvSpPr>
        <p:spPr>
          <a:xfrm rot="5400000">
            <a:off x="5389585" y="65464"/>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BC27EB6C-D535-E89E-1F4F-A9849A67E1CC}"/>
              </a:ext>
            </a:extLst>
          </p:cNvPr>
          <p:cNvGrpSpPr/>
          <p:nvPr/>
        </p:nvGrpSpPr>
        <p:grpSpPr>
          <a:xfrm>
            <a:off x="1840445" y="1041120"/>
            <a:ext cx="2354457" cy="1920402"/>
            <a:chOff x="1840445" y="1041120"/>
            <a:chExt cx="2354457" cy="1920402"/>
          </a:xfrm>
        </p:grpSpPr>
        <p:sp>
          <p:nvSpPr>
            <p:cNvPr id="3" name="Oval 2">
              <a:extLst>
                <a:ext uri="{FF2B5EF4-FFF2-40B4-BE49-F238E27FC236}">
                  <a16:creationId xmlns:a16="http://schemas.microsoft.com/office/drawing/2014/main" id="{499BF5E2-660D-4BC2-D6D5-8EB9DF3693B2}"/>
                </a:ext>
              </a:extLst>
            </p:cNvPr>
            <p:cNvSpPr/>
            <p:nvPr/>
          </p:nvSpPr>
          <p:spPr>
            <a:xfrm>
              <a:off x="2578150" y="1041120"/>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Parallelogram 7">
              <a:extLst>
                <a:ext uri="{FF2B5EF4-FFF2-40B4-BE49-F238E27FC236}">
                  <a16:creationId xmlns:a16="http://schemas.microsoft.com/office/drawing/2014/main" id="{38349AE7-AABB-4833-09BA-739A8D488A7C}"/>
                </a:ext>
              </a:extLst>
            </p:cNvPr>
            <p:cNvSpPr/>
            <p:nvPr/>
          </p:nvSpPr>
          <p:spPr>
            <a:xfrm>
              <a:off x="1840445" y="1893213"/>
              <a:ext cx="2354457" cy="1068309"/>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5AC5CC7D-4D24-4D97-9FE2-118212BE35C6}"/>
                </a:ext>
              </a:extLst>
            </p:cNvPr>
            <p:cNvSpPr txBox="1"/>
            <p:nvPr/>
          </p:nvSpPr>
          <p:spPr>
            <a:xfrm>
              <a:off x="2042171" y="2213759"/>
              <a:ext cx="1951003" cy="646331"/>
            </a:xfrm>
            <a:prstGeom prst="rect">
              <a:avLst/>
            </a:prstGeom>
            <a:noFill/>
          </p:spPr>
          <p:txBody>
            <a:bodyPr wrap="square" rtlCol="0">
              <a:spAutoFit/>
            </a:bodyPr>
            <a:lstStyle/>
            <a:p>
              <a:pPr algn="ctr"/>
              <a:r>
                <a:rPr lang="vi-VN" sz="1200" dirty="0">
                  <a:solidFill>
                    <a:schemeClr val="bg1"/>
                  </a:solidFill>
                  <a:latin typeface="Roboto" pitchFamily="2" charset="0"/>
                  <a:ea typeface="Roboto" pitchFamily="2" charset="0"/>
                </a:rPr>
                <a:t>Tích hợp VNeID – </a:t>
              </a:r>
            </a:p>
            <a:p>
              <a:pPr algn="ctr"/>
              <a:r>
                <a:rPr lang="vi-VN" sz="1200" dirty="0">
                  <a:solidFill>
                    <a:schemeClr val="bg1"/>
                  </a:solidFill>
                  <a:latin typeface="Roboto" pitchFamily="2" charset="0"/>
                  <a:ea typeface="Roboto" pitchFamily="2" charset="0"/>
                </a:rPr>
                <a:t>xác thực và ký số trong </a:t>
              </a:r>
            </a:p>
            <a:p>
              <a:pPr algn="ctr"/>
              <a:r>
                <a:rPr lang="vi-VN" sz="1200" b="1" dirty="0">
                  <a:solidFill>
                    <a:schemeClr val="bg1"/>
                  </a:solidFill>
                  <a:latin typeface="Roboto" pitchFamily="2" charset="0"/>
                  <a:ea typeface="Roboto" pitchFamily="2" charset="0"/>
                </a:rPr>
                <a:t>1 bước.</a:t>
              </a:r>
            </a:p>
          </p:txBody>
        </p:sp>
        <p:sp>
          <p:nvSpPr>
            <p:cNvPr id="6" name="Oval 5">
              <a:extLst>
                <a:ext uri="{FF2B5EF4-FFF2-40B4-BE49-F238E27FC236}">
                  <a16:creationId xmlns:a16="http://schemas.microsoft.com/office/drawing/2014/main" id="{4B38C6AD-E8F5-E96E-465F-8F34EE0DC8C4}"/>
                </a:ext>
              </a:extLst>
            </p:cNvPr>
            <p:cNvSpPr/>
            <p:nvPr/>
          </p:nvSpPr>
          <p:spPr>
            <a:xfrm>
              <a:off x="2674343" y="1137313"/>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50" name="Graphic 49" descr="Venn diagram with solid fill">
              <a:extLst>
                <a:ext uri="{FF2B5EF4-FFF2-40B4-BE49-F238E27FC236}">
                  <a16:creationId xmlns:a16="http://schemas.microsoft.com/office/drawing/2014/main" id="{C260905C-0CB2-4810-FFCC-479FA40D08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6914" y="1098026"/>
              <a:ext cx="914400" cy="914400"/>
            </a:xfrm>
            <a:prstGeom prst="rect">
              <a:avLst/>
            </a:prstGeom>
          </p:spPr>
        </p:pic>
      </p:grpSp>
      <p:grpSp>
        <p:nvGrpSpPr>
          <p:cNvPr id="9" name="Group 8">
            <a:extLst>
              <a:ext uri="{FF2B5EF4-FFF2-40B4-BE49-F238E27FC236}">
                <a16:creationId xmlns:a16="http://schemas.microsoft.com/office/drawing/2014/main" id="{2100BAC6-E7DF-A17B-F843-DA974500720E}"/>
              </a:ext>
            </a:extLst>
          </p:cNvPr>
          <p:cNvGrpSpPr/>
          <p:nvPr/>
        </p:nvGrpSpPr>
        <p:grpSpPr>
          <a:xfrm>
            <a:off x="7536272" y="1041120"/>
            <a:ext cx="2354457" cy="1920402"/>
            <a:chOff x="7536272" y="1041120"/>
            <a:chExt cx="2354457" cy="1920402"/>
          </a:xfrm>
        </p:grpSpPr>
        <p:grpSp>
          <p:nvGrpSpPr>
            <p:cNvPr id="23" name="Group 22">
              <a:extLst>
                <a:ext uri="{FF2B5EF4-FFF2-40B4-BE49-F238E27FC236}">
                  <a16:creationId xmlns:a16="http://schemas.microsoft.com/office/drawing/2014/main" id="{387FB677-7251-7280-745E-1E162CC12D65}"/>
                </a:ext>
              </a:extLst>
            </p:cNvPr>
            <p:cNvGrpSpPr/>
            <p:nvPr/>
          </p:nvGrpSpPr>
          <p:grpSpPr>
            <a:xfrm>
              <a:off x="7536272" y="1041120"/>
              <a:ext cx="2354457" cy="1920402"/>
              <a:chOff x="3277705" y="1458765"/>
              <a:chExt cx="2354457" cy="1920402"/>
            </a:xfrm>
          </p:grpSpPr>
          <p:sp>
            <p:nvSpPr>
              <p:cNvPr id="24" name="Oval 23">
                <a:extLst>
                  <a:ext uri="{FF2B5EF4-FFF2-40B4-BE49-F238E27FC236}">
                    <a16:creationId xmlns:a16="http://schemas.microsoft.com/office/drawing/2014/main" id="{4E61FC2A-8E9A-C148-88D0-4A107C13DF4A}"/>
                  </a:ext>
                </a:extLst>
              </p:cNvPr>
              <p:cNvSpPr/>
              <p:nvPr/>
            </p:nvSpPr>
            <p:spPr>
              <a:xfrm>
                <a:off x="4015410" y="1458765"/>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25" name="Parallelogram 24">
                <a:extLst>
                  <a:ext uri="{FF2B5EF4-FFF2-40B4-BE49-F238E27FC236}">
                    <a16:creationId xmlns:a16="http://schemas.microsoft.com/office/drawing/2014/main" id="{87C0F720-84E9-41CD-FCA1-7C10202CB4FC}"/>
                  </a:ext>
                </a:extLst>
              </p:cNvPr>
              <p:cNvSpPr/>
              <p:nvPr/>
            </p:nvSpPr>
            <p:spPr>
              <a:xfrm>
                <a:off x="3277705" y="2310859"/>
                <a:ext cx="2354457" cy="1068308"/>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0B3C72DD-C465-62AD-67D9-5E761878653D}"/>
                  </a:ext>
                </a:extLst>
              </p:cNvPr>
              <p:cNvSpPr txBox="1"/>
              <p:nvPr/>
            </p:nvSpPr>
            <p:spPr>
              <a:xfrm>
                <a:off x="3576415" y="2612925"/>
                <a:ext cx="1757039" cy="646331"/>
              </a:xfrm>
              <a:prstGeom prst="rect">
                <a:avLst/>
              </a:prstGeom>
              <a:noFill/>
            </p:spPr>
            <p:txBody>
              <a:bodyPr wrap="square" rtlCol="0">
                <a:spAutoFit/>
              </a:bodyPr>
              <a:lstStyle/>
              <a:p>
                <a:pPr algn="ctr"/>
                <a:r>
                  <a:rPr lang="vi-VN" sz="1200" dirty="0">
                    <a:solidFill>
                      <a:schemeClr val="bg1"/>
                    </a:solidFill>
                    <a:latin typeface="Roboto" pitchFamily="2" charset="0"/>
                    <a:ea typeface="Roboto" pitchFamily="2" charset="0"/>
                  </a:rPr>
                  <a:t>Ký trực tiếp trong </a:t>
                </a:r>
                <a:r>
                  <a:rPr lang="vi-VN" sz="1200" b="1" dirty="0">
                    <a:solidFill>
                      <a:schemeClr val="bg1"/>
                    </a:solidFill>
                    <a:latin typeface="Roboto" pitchFamily="2" charset="0"/>
                    <a:ea typeface="Roboto" pitchFamily="2" charset="0"/>
                  </a:rPr>
                  <a:t>Adobe, Word, Excel</a:t>
                </a:r>
                <a:r>
                  <a:rPr lang="vi-VN" sz="1200" dirty="0">
                    <a:solidFill>
                      <a:schemeClr val="bg1"/>
                    </a:solidFill>
                    <a:latin typeface="Roboto" pitchFamily="2" charset="0"/>
                    <a:ea typeface="Roboto" pitchFamily="2" charset="0"/>
                  </a:rPr>
                  <a:t>, hệ thống nghiệp vụ.</a:t>
                </a:r>
              </a:p>
            </p:txBody>
          </p:sp>
          <p:sp>
            <p:nvSpPr>
              <p:cNvPr id="27" name="Oval 26">
                <a:extLst>
                  <a:ext uri="{FF2B5EF4-FFF2-40B4-BE49-F238E27FC236}">
                    <a16:creationId xmlns:a16="http://schemas.microsoft.com/office/drawing/2014/main" id="{AFC85EFA-56AD-2104-BDF7-329E62A99E2F}"/>
                  </a:ext>
                </a:extLst>
              </p:cNvPr>
              <p:cNvSpPr/>
              <p:nvPr/>
            </p:nvSpPr>
            <p:spPr>
              <a:xfrm>
                <a:off x="4111603" y="1554958"/>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52" name="Graphic 51" descr="Signature with solid fill">
              <a:extLst>
                <a:ext uri="{FF2B5EF4-FFF2-40B4-BE49-F238E27FC236}">
                  <a16:creationId xmlns:a16="http://schemas.microsoft.com/office/drawing/2014/main" id="{807133C7-3B3C-4F7D-5F98-272DD30E7C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32281" y="1292016"/>
              <a:ext cx="507939" cy="507939"/>
            </a:xfrm>
            <a:prstGeom prst="rect">
              <a:avLst/>
            </a:prstGeom>
          </p:spPr>
        </p:pic>
      </p:grpSp>
      <p:grpSp>
        <p:nvGrpSpPr>
          <p:cNvPr id="7" name="Group 6">
            <a:extLst>
              <a:ext uri="{FF2B5EF4-FFF2-40B4-BE49-F238E27FC236}">
                <a16:creationId xmlns:a16="http://schemas.microsoft.com/office/drawing/2014/main" id="{B7ABCC83-D54D-C24F-DF47-59292152CC19}"/>
              </a:ext>
            </a:extLst>
          </p:cNvPr>
          <p:cNvGrpSpPr/>
          <p:nvPr/>
        </p:nvGrpSpPr>
        <p:grpSpPr>
          <a:xfrm>
            <a:off x="4688359" y="1041120"/>
            <a:ext cx="2354457" cy="1920402"/>
            <a:chOff x="4688359" y="1041120"/>
            <a:chExt cx="2354457" cy="1920402"/>
          </a:xfrm>
        </p:grpSpPr>
        <p:grpSp>
          <p:nvGrpSpPr>
            <p:cNvPr id="21" name="Group 20">
              <a:extLst>
                <a:ext uri="{FF2B5EF4-FFF2-40B4-BE49-F238E27FC236}">
                  <a16:creationId xmlns:a16="http://schemas.microsoft.com/office/drawing/2014/main" id="{B19C82C9-E935-6295-0405-125E659896EE}"/>
                </a:ext>
              </a:extLst>
            </p:cNvPr>
            <p:cNvGrpSpPr/>
            <p:nvPr/>
          </p:nvGrpSpPr>
          <p:grpSpPr>
            <a:xfrm>
              <a:off x="4688359" y="1041120"/>
              <a:ext cx="2354457" cy="1920402"/>
              <a:chOff x="3277705" y="1458765"/>
              <a:chExt cx="2354457" cy="1920402"/>
            </a:xfrm>
          </p:grpSpPr>
          <p:sp>
            <p:nvSpPr>
              <p:cNvPr id="12" name="Oval 11">
                <a:extLst>
                  <a:ext uri="{FF2B5EF4-FFF2-40B4-BE49-F238E27FC236}">
                    <a16:creationId xmlns:a16="http://schemas.microsoft.com/office/drawing/2014/main" id="{098E7D2D-1D7F-3E72-65EA-DB63FA66FE3D}"/>
                  </a:ext>
                </a:extLst>
              </p:cNvPr>
              <p:cNvSpPr/>
              <p:nvPr/>
            </p:nvSpPr>
            <p:spPr>
              <a:xfrm>
                <a:off x="4015410" y="1458765"/>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3" name="Parallelogram 12">
                <a:extLst>
                  <a:ext uri="{FF2B5EF4-FFF2-40B4-BE49-F238E27FC236}">
                    <a16:creationId xmlns:a16="http://schemas.microsoft.com/office/drawing/2014/main" id="{86A45F4A-6D84-EA66-6DD6-628E55FEC4B3}"/>
                  </a:ext>
                </a:extLst>
              </p:cNvPr>
              <p:cNvSpPr/>
              <p:nvPr/>
            </p:nvSpPr>
            <p:spPr>
              <a:xfrm>
                <a:off x="3277705" y="2310859"/>
                <a:ext cx="2354457" cy="1068308"/>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65692F4A-0428-8A76-FE58-36A4E2454F98}"/>
                  </a:ext>
                </a:extLst>
              </p:cNvPr>
              <p:cNvSpPr txBox="1"/>
              <p:nvPr/>
            </p:nvSpPr>
            <p:spPr>
              <a:xfrm>
                <a:off x="3576415" y="2612925"/>
                <a:ext cx="1757039" cy="461665"/>
              </a:xfrm>
              <a:prstGeom prst="rect">
                <a:avLst/>
              </a:prstGeom>
              <a:noFill/>
            </p:spPr>
            <p:txBody>
              <a:bodyPr wrap="square" rtlCol="0">
                <a:spAutoFit/>
              </a:bodyPr>
              <a:lstStyle/>
              <a:p>
                <a:pPr algn="ctr"/>
                <a:r>
                  <a:rPr lang="vi-VN" sz="1200" dirty="0">
                    <a:solidFill>
                      <a:schemeClr val="bg1"/>
                    </a:solidFill>
                    <a:latin typeface="Roboto" pitchFamily="2" charset="0"/>
                    <a:ea typeface="Roboto" pitchFamily="2" charset="0"/>
                  </a:rPr>
                  <a:t>Hỗ trợ </a:t>
                </a:r>
                <a:r>
                  <a:rPr lang="vi-VN" sz="1200" b="1" dirty="0">
                    <a:solidFill>
                      <a:schemeClr val="bg1"/>
                    </a:solidFill>
                    <a:latin typeface="Roboto" pitchFamily="2" charset="0"/>
                    <a:ea typeface="Roboto" pitchFamily="2" charset="0"/>
                  </a:rPr>
                  <a:t>đa CA </a:t>
                </a:r>
                <a:r>
                  <a:rPr lang="vi-VN" sz="1200" dirty="0">
                    <a:solidFill>
                      <a:schemeClr val="bg1"/>
                    </a:solidFill>
                    <a:latin typeface="Roboto" pitchFamily="2" charset="0"/>
                    <a:ea typeface="Roboto" pitchFamily="2" charset="0"/>
                  </a:rPr>
                  <a:t>ký số </a:t>
                </a:r>
              </a:p>
              <a:p>
                <a:pPr algn="ctr"/>
                <a:r>
                  <a:rPr lang="vi-VN" sz="1200" dirty="0">
                    <a:solidFill>
                      <a:schemeClr val="bg1"/>
                    </a:solidFill>
                    <a:latin typeface="Roboto" pitchFamily="2" charset="0"/>
                    <a:ea typeface="Roboto" pitchFamily="2" charset="0"/>
                  </a:rPr>
                  <a:t>từ xa.</a:t>
                </a:r>
              </a:p>
            </p:txBody>
          </p:sp>
          <p:sp>
            <p:nvSpPr>
              <p:cNvPr id="16" name="Oval 15">
                <a:extLst>
                  <a:ext uri="{FF2B5EF4-FFF2-40B4-BE49-F238E27FC236}">
                    <a16:creationId xmlns:a16="http://schemas.microsoft.com/office/drawing/2014/main" id="{829D515F-31AD-B9C7-9055-5DF11C127224}"/>
                  </a:ext>
                </a:extLst>
              </p:cNvPr>
              <p:cNvSpPr/>
              <p:nvPr/>
            </p:nvSpPr>
            <p:spPr>
              <a:xfrm>
                <a:off x="4111603" y="1554958"/>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56" name="Graphic 55" descr="Questions with solid fill">
              <a:extLst>
                <a:ext uri="{FF2B5EF4-FFF2-40B4-BE49-F238E27FC236}">
                  <a16:creationId xmlns:a16="http://schemas.microsoft.com/office/drawing/2014/main" id="{E494AA14-076D-E7ED-93E3-4A8157EBC42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94848" y="1223769"/>
              <a:ext cx="697797" cy="697797"/>
            </a:xfrm>
            <a:prstGeom prst="rect">
              <a:avLst/>
            </a:prstGeom>
          </p:spPr>
        </p:pic>
      </p:grpSp>
      <p:grpSp>
        <p:nvGrpSpPr>
          <p:cNvPr id="17" name="Group 16">
            <a:extLst>
              <a:ext uri="{FF2B5EF4-FFF2-40B4-BE49-F238E27FC236}">
                <a16:creationId xmlns:a16="http://schemas.microsoft.com/office/drawing/2014/main" id="{49D430D5-A1C7-C4C7-D229-3AA5AF0A47A5}"/>
              </a:ext>
            </a:extLst>
          </p:cNvPr>
          <p:cNvGrpSpPr/>
          <p:nvPr/>
        </p:nvGrpSpPr>
        <p:grpSpPr>
          <a:xfrm>
            <a:off x="1638717" y="3282068"/>
            <a:ext cx="2354457" cy="1920402"/>
            <a:chOff x="1638717" y="3282068"/>
            <a:chExt cx="2354457" cy="1920402"/>
          </a:xfrm>
        </p:grpSpPr>
        <p:grpSp>
          <p:nvGrpSpPr>
            <p:cNvPr id="31" name="Group 30">
              <a:extLst>
                <a:ext uri="{FF2B5EF4-FFF2-40B4-BE49-F238E27FC236}">
                  <a16:creationId xmlns:a16="http://schemas.microsoft.com/office/drawing/2014/main" id="{7808A4E6-D369-8AED-2538-ED44466EA715}"/>
                </a:ext>
              </a:extLst>
            </p:cNvPr>
            <p:cNvGrpSpPr/>
            <p:nvPr/>
          </p:nvGrpSpPr>
          <p:grpSpPr>
            <a:xfrm>
              <a:off x="1638717" y="3282068"/>
              <a:ext cx="2354457" cy="1920402"/>
              <a:chOff x="484251" y="1458765"/>
              <a:chExt cx="2354457" cy="1920402"/>
            </a:xfrm>
          </p:grpSpPr>
          <p:sp>
            <p:nvSpPr>
              <p:cNvPr id="32" name="Oval 31">
                <a:extLst>
                  <a:ext uri="{FF2B5EF4-FFF2-40B4-BE49-F238E27FC236}">
                    <a16:creationId xmlns:a16="http://schemas.microsoft.com/office/drawing/2014/main" id="{3E05B519-75A4-96FB-BFFE-524EFBDDEC6D}"/>
                  </a:ext>
                </a:extLst>
              </p:cNvPr>
              <p:cNvSpPr/>
              <p:nvPr/>
            </p:nvSpPr>
            <p:spPr>
              <a:xfrm>
                <a:off x="1221956" y="1458765"/>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3" name="Parallelogram 32">
                <a:extLst>
                  <a:ext uri="{FF2B5EF4-FFF2-40B4-BE49-F238E27FC236}">
                    <a16:creationId xmlns:a16="http://schemas.microsoft.com/office/drawing/2014/main" id="{2AA3296D-E407-1E23-975F-D4988767098C}"/>
                  </a:ext>
                </a:extLst>
              </p:cNvPr>
              <p:cNvSpPr/>
              <p:nvPr/>
            </p:nvSpPr>
            <p:spPr>
              <a:xfrm>
                <a:off x="484251" y="2310858"/>
                <a:ext cx="2354457" cy="1068309"/>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4AE64ED4-3795-529E-23A1-8A9BF03EDF9A}"/>
                  </a:ext>
                </a:extLst>
              </p:cNvPr>
              <p:cNvSpPr txBox="1"/>
              <p:nvPr/>
            </p:nvSpPr>
            <p:spPr>
              <a:xfrm>
                <a:off x="685977" y="2631404"/>
                <a:ext cx="1951003"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Tự động hóa </a:t>
                </a:r>
                <a:r>
                  <a:rPr lang="vi-VN" sz="1200" dirty="0">
                    <a:solidFill>
                      <a:schemeClr val="bg1"/>
                    </a:solidFill>
                    <a:latin typeface="Roboto" pitchFamily="2" charset="0"/>
                    <a:ea typeface="Roboto" pitchFamily="2" charset="0"/>
                  </a:rPr>
                  <a:t>vòng đời chứng thư</a:t>
                </a:r>
                <a:r>
                  <a:rPr lang="vi-VN" sz="1200" b="1" dirty="0">
                    <a:solidFill>
                      <a:schemeClr val="bg1"/>
                    </a:solidFill>
                    <a:latin typeface="Roboto" pitchFamily="2" charset="0"/>
                    <a:ea typeface="Roboto" pitchFamily="2" charset="0"/>
                  </a:rPr>
                  <a:t>.</a:t>
                </a:r>
              </a:p>
            </p:txBody>
          </p:sp>
          <p:sp>
            <p:nvSpPr>
              <p:cNvPr id="35" name="Oval 34">
                <a:extLst>
                  <a:ext uri="{FF2B5EF4-FFF2-40B4-BE49-F238E27FC236}">
                    <a16:creationId xmlns:a16="http://schemas.microsoft.com/office/drawing/2014/main" id="{E88AB0B7-6707-1650-CA94-CE82D104FEF0}"/>
                  </a:ext>
                </a:extLst>
              </p:cNvPr>
              <p:cNvSpPr/>
              <p:nvPr/>
            </p:nvSpPr>
            <p:spPr>
              <a:xfrm>
                <a:off x="1318149" y="1554958"/>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58" name="Graphic 57" descr="Continuous Improvement with solid fill">
              <a:extLst>
                <a:ext uri="{FF2B5EF4-FFF2-40B4-BE49-F238E27FC236}">
                  <a16:creationId xmlns:a16="http://schemas.microsoft.com/office/drawing/2014/main" id="{1F90456D-3366-210E-05B0-7670092FDA9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53268" y="3380034"/>
              <a:ext cx="914400" cy="914400"/>
            </a:xfrm>
            <a:prstGeom prst="rect">
              <a:avLst/>
            </a:prstGeom>
          </p:spPr>
        </p:pic>
      </p:grpSp>
      <p:grpSp>
        <p:nvGrpSpPr>
          <p:cNvPr id="11" name="Group 10">
            <a:extLst>
              <a:ext uri="{FF2B5EF4-FFF2-40B4-BE49-F238E27FC236}">
                <a16:creationId xmlns:a16="http://schemas.microsoft.com/office/drawing/2014/main" id="{1345DA4B-0D43-81BF-D8E6-26466F8A88CF}"/>
              </a:ext>
            </a:extLst>
          </p:cNvPr>
          <p:cNvGrpSpPr/>
          <p:nvPr/>
        </p:nvGrpSpPr>
        <p:grpSpPr>
          <a:xfrm>
            <a:off x="7334544" y="3282068"/>
            <a:ext cx="2354457" cy="1920402"/>
            <a:chOff x="7334544" y="3282068"/>
            <a:chExt cx="2354457" cy="1920402"/>
          </a:xfrm>
        </p:grpSpPr>
        <p:grpSp>
          <p:nvGrpSpPr>
            <p:cNvPr id="43" name="Group 42">
              <a:extLst>
                <a:ext uri="{FF2B5EF4-FFF2-40B4-BE49-F238E27FC236}">
                  <a16:creationId xmlns:a16="http://schemas.microsoft.com/office/drawing/2014/main" id="{8A51DE78-A98B-1C6D-9745-AF3464178790}"/>
                </a:ext>
              </a:extLst>
            </p:cNvPr>
            <p:cNvGrpSpPr/>
            <p:nvPr/>
          </p:nvGrpSpPr>
          <p:grpSpPr>
            <a:xfrm>
              <a:off x="7334544" y="3282068"/>
              <a:ext cx="2354457" cy="1920402"/>
              <a:chOff x="3277705" y="1458765"/>
              <a:chExt cx="2354457" cy="1920402"/>
            </a:xfrm>
          </p:grpSpPr>
          <p:sp>
            <p:nvSpPr>
              <p:cNvPr id="44" name="Oval 43">
                <a:extLst>
                  <a:ext uri="{FF2B5EF4-FFF2-40B4-BE49-F238E27FC236}">
                    <a16:creationId xmlns:a16="http://schemas.microsoft.com/office/drawing/2014/main" id="{7FC73865-B6B3-4A7D-2933-A0DBB6D7D708}"/>
                  </a:ext>
                </a:extLst>
              </p:cNvPr>
              <p:cNvSpPr/>
              <p:nvPr/>
            </p:nvSpPr>
            <p:spPr>
              <a:xfrm>
                <a:off x="4015410" y="1458765"/>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5" name="Parallelogram 44">
                <a:extLst>
                  <a:ext uri="{FF2B5EF4-FFF2-40B4-BE49-F238E27FC236}">
                    <a16:creationId xmlns:a16="http://schemas.microsoft.com/office/drawing/2014/main" id="{8452536B-A663-272A-AEDE-389455819515}"/>
                  </a:ext>
                </a:extLst>
              </p:cNvPr>
              <p:cNvSpPr/>
              <p:nvPr/>
            </p:nvSpPr>
            <p:spPr>
              <a:xfrm>
                <a:off x="3277705" y="2310859"/>
                <a:ext cx="2354457" cy="1068308"/>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6" name="TextBox 45">
                <a:extLst>
                  <a:ext uri="{FF2B5EF4-FFF2-40B4-BE49-F238E27FC236}">
                    <a16:creationId xmlns:a16="http://schemas.microsoft.com/office/drawing/2014/main" id="{E8A8E367-0D0A-476F-3A3B-778BC83A2DA8}"/>
                  </a:ext>
                </a:extLst>
              </p:cNvPr>
              <p:cNvSpPr txBox="1"/>
              <p:nvPr/>
            </p:nvSpPr>
            <p:spPr>
              <a:xfrm>
                <a:off x="3576415" y="2612925"/>
                <a:ext cx="1757039" cy="461665"/>
              </a:xfrm>
              <a:prstGeom prst="rect">
                <a:avLst/>
              </a:prstGeom>
              <a:noFill/>
            </p:spPr>
            <p:txBody>
              <a:bodyPr wrap="square" rtlCol="0">
                <a:spAutoFit/>
              </a:bodyPr>
              <a:lstStyle/>
              <a:p>
                <a:pPr algn="ctr"/>
                <a:r>
                  <a:rPr lang="vi-VN" sz="1200" dirty="0">
                    <a:solidFill>
                      <a:schemeClr val="bg1"/>
                    </a:solidFill>
                    <a:latin typeface="Roboto" pitchFamily="2" charset="0"/>
                    <a:ea typeface="Roboto" pitchFamily="2" charset="0"/>
                  </a:rPr>
                  <a:t>Giao diện người dùng trực quan.</a:t>
                </a:r>
              </a:p>
            </p:txBody>
          </p:sp>
          <p:sp>
            <p:nvSpPr>
              <p:cNvPr id="47" name="Oval 46">
                <a:extLst>
                  <a:ext uri="{FF2B5EF4-FFF2-40B4-BE49-F238E27FC236}">
                    <a16:creationId xmlns:a16="http://schemas.microsoft.com/office/drawing/2014/main" id="{9E448578-19D8-3E87-EAA7-34970696167E}"/>
                  </a:ext>
                </a:extLst>
              </p:cNvPr>
              <p:cNvSpPr/>
              <p:nvPr/>
            </p:nvSpPr>
            <p:spPr>
              <a:xfrm>
                <a:off x="4111603" y="1554958"/>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60" name="Graphic 59" descr="Selfie with solid fill">
              <a:extLst>
                <a:ext uri="{FF2B5EF4-FFF2-40B4-BE49-F238E27FC236}">
                  <a16:creationId xmlns:a16="http://schemas.microsoft.com/office/drawing/2014/main" id="{29F9FB5C-7BBB-71C6-87B8-0917B9D8052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93811" y="3378261"/>
              <a:ext cx="825184" cy="825184"/>
            </a:xfrm>
            <a:prstGeom prst="rect">
              <a:avLst/>
            </a:prstGeom>
          </p:spPr>
        </p:pic>
      </p:grpSp>
      <p:grpSp>
        <p:nvGrpSpPr>
          <p:cNvPr id="15" name="Group 14">
            <a:extLst>
              <a:ext uri="{FF2B5EF4-FFF2-40B4-BE49-F238E27FC236}">
                <a16:creationId xmlns:a16="http://schemas.microsoft.com/office/drawing/2014/main" id="{AB338413-5221-8FDA-DBE5-B78EB2E3B135}"/>
              </a:ext>
            </a:extLst>
          </p:cNvPr>
          <p:cNvGrpSpPr/>
          <p:nvPr/>
        </p:nvGrpSpPr>
        <p:grpSpPr>
          <a:xfrm>
            <a:off x="4486631" y="3282068"/>
            <a:ext cx="2354457" cy="1920402"/>
            <a:chOff x="4486631" y="3282068"/>
            <a:chExt cx="2354457" cy="1920402"/>
          </a:xfrm>
        </p:grpSpPr>
        <p:grpSp>
          <p:nvGrpSpPr>
            <p:cNvPr id="37" name="Group 36">
              <a:extLst>
                <a:ext uri="{FF2B5EF4-FFF2-40B4-BE49-F238E27FC236}">
                  <a16:creationId xmlns:a16="http://schemas.microsoft.com/office/drawing/2014/main" id="{01C65A94-BCAB-2146-B90B-229B1E39540F}"/>
                </a:ext>
              </a:extLst>
            </p:cNvPr>
            <p:cNvGrpSpPr/>
            <p:nvPr/>
          </p:nvGrpSpPr>
          <p:grpSpPr>
            <a:xfrm>
              <a:off x="4486631" y="3282068"/>
              <a:ext cx="2354457" cy="1920402"/>
              <a:chOff x="3277705" y="1458765"/>
              <a:chExt cx="2354457" cy="1920402"/>
            </a:xfrm>
          </p:grpSpPr>
          <p:sp>
            <p:nvSpPr>
              <p:cNvPr id="38" name="Oval 37">
                <a:extLst>
                  <a:ext uri="{FF2B5EF4-FFF2-40B4-BE49-F238E27FC236}">
                    <a16:creationId xmlns:a16="http://schemas.microsoft.com/office/drawing/2014/main" id="{101C8CEA-DB8E-0B09-9850-FD2B1AB27059}"/>
                  </a:ext>
                </a:extLst>
              </p:cNvPr>
              <p:cNvSpPr/>
              <p:nvPr/>
            </p:nvSpPr>
            <p:spPr>
              <a:xfrm>
                <a:off x="4015410" y="1458765"/>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9" name="Parallelogram 38">
                <a:extLst>
                  <a:ext uri="{FF2B5EF4-FFF2-40B4-BE49-F238E27FC236}">
                    <a16:creationId xmlns:a16="http://schemas.microsoft.com/office/drawing/2014/main" id="{27D821A2-FC08-3FAF-F495-2205C9A54796}"/>
                  </a:ext>
                </a:extLst>
              </p:cNvPr>
              <p:cNvSpPr/>
              <p:nvPr/>
            </p:nvSpPr>
            <p:spPr>
              <a:xfrm>
                <a:off x="3277705" y="2310859"/>
                <a:ext cx="2354457" cy="1068308"/>
              </a:xfrm>
              <a:prstGeom prst="parallelogram">
                <a:avLst/>
              </a:prstGeom>
              <a:gradFill flip="none" rotWithShape="1">
                <a:gsLst>
                  <a:gs pos="0">
                    <a:srgbClr val="049AD7"/>
                  </a:gs>
                  <a:gs pos="100000">
                    <a:srgbClr val="0470DD"/>
                  </a:gs>
                </a:gsLst>
                <a:lin ang="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790BB59D-2268-F539-D44D-BDDC54602C5A}"/>
                  </a:ext>
                </a:extLst>
              </p:cNvPr>
              <p:cNvSpPr txBox="1"/>
              <p:nvPr/>
            </p:nvSpPr>
            <p:spPr>
              <a:xfrm>
                <a:off x="3576415" y="2612925"/>
                <a:ext cx="1757039" cy="646331"/>
              </a:xfrm>
              <a:prstGeom prst="rect">
                <a:avLst/>
              </a:prstGeom>
              <a:noFill/>
            </p:spPr>
            <p:txBody>
              <a:bodyPr wrap="square" rtlCol="0">
                <a:spAutoFit/>
              </a:bodyPr>
              <a:lstStyle/>
              <a:p>
                <a:pPr algn="ctr"/>
                <a:r>
                  <a:rPr lang="vi-VN" sz="1200" dirty="0">
                    <a:solidFill>
                      <a:schemeClr val="bg1"/>
                    </a:solidFill>
                    <a:latin typeface="Roboto" pitchFamily="2" charset="0"/>
                    <a:ea typeface="Roboto" pitchFamily="2" charset="0"/>
                  </a:rPr>
                  <a:t>Tuân thủ </a:t>
                </a:r>
                <a:r>
                  <a:rPr lang="vi-VN" sz="1200" b="1" dirty="0">
                    <a:solidFill>
                      <a:schemeClr val="bg1"/>
                    </a:solidFill>
                    <a:latin typeface="Roboto" pitchFamily="2" charset="0"/>
                    <a:ea typeface="Roboto" pitchFamily="2" charset="0"/>
                  </a:rPr>
                  <a:t>ISO 27001 và quy định ATTT Việt Nam</a:t>
                </a:r>
              </a:p>
            </p:txBody>
          </p:sp>
          <p:sp>
            <p:nvSpPr>
              <p:cNvPr id="41" name="Oval 40">
                <a:extLst>
                  <a:ext uri="{FF2B5EF4-FFF2-40B4-BE49-F238E27FC236}">
                    <a16:creationId xmlns:a16="http://schemas.microsoft.com/office/drawing/2014/main" id="{0747623C-963E-E0FE-7F3C-C9C59CD1E92F}"/>
                  </a:ext>
                </a:extLst>
              </p:cNvPr>
              <p:cNvSpPr/>
              <p:nvPr/>
            </p:nvSpPr>
            <p:spPr>
              <a:xfrm>
                <a:off x="4111603" y="1554958"/>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62" name="Graphic 61" descr="Handshake with solid fill">
              <a:extLst>
                <a:ext uri="{FF2B5EF4-FFF2-40B4-BE49-F238E27FC236}">
                  <a16:creationId xmlns:a16="http://schemas.microsoft.com/office/drawing/2014/main" id="{01F042A2-C808-A8A6-1539-CA727E66F31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15578" y="3435977"/>
              <a:ext cx="914400" cy="914400"/>
            </a:xfrm>
            <a:prstGeom prst="rect">
              <a:avLst/>
            </a:prstGeom>
          </p:spPr>
        </p:pic>
      </p:grpSp>
    </p:spTree>
    <p:extLst>
      <p:ext uri="{BB962C8B-B14F-4D97-AF65-F5344CB8AC3E}">
        <p14:creationId xmlns:p14="http://schemas.microsoft.com/office/powerpoint/2010/main" val="290396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7"/>
                                        </p:tgtEl>
                                        <p:attrNameLst>
                                          <p:attrName>r</p:attrName>
                                        </p:attrNameLst>
                                      </p:cBhvr>
                                    </p:animRot>
                                    <p:animRot by="-240000">
                                      <p:cBhvr>
                                        <p:cTn id="13" dur="200" fill="hold">
                                          <p:stCondLst>
                                            <p:cond delay="200"/>
                                          </p:stCondLst>
                                        </p:cTn>
                                        <p:tgtEl>
                                          <p:spTgt spid="7"/>
                                        </p:tgtEl>
                                        <p:attrNameLst>
                                          <p:attrName>r</p:attrName>
                                        </p:attrNameLst>
                                      </p:cBhvr>
                                    </p:animRot>
                                    <p:animRot by="240000">
                                      <p:cBhvr>
                                        <p:cTn id="14" dur="200" fill="hold">
                                          <p:stCondLst>
                                            <p:cond delay="400"/>
                                          </p:stCondLst>
                                        </p:cTn>
                                        <p:tgtEl>
                                          <p:spTgt spid="7"/>
                                        </p:tgtEl>
                                        <p:attrNameLst>
                                          <p:attrName>r</p:attrName>
                                        </p:attrNameLst>
                                      </p:cBhvr>
                                    </p:animRot>
                                    <p:animRot by="-240000">
                                      <p:cBhvr>
                                        <p:cTn id="15" dur="200" fill="hold">
                                          <p:stCondLst>
                                            <p:cond delay="600"/>
                                          </p:stCondLst>
                                        </p:cTn>
                                        <p:tgtEl>
                                          <p:spTgt spid="7"/>
                                        </p:tgtEl>
                                        <p:attrNameLst>
                                          <p:attrName>r</p:attrName>
                                        </p:attrNameLst>
                                      </p:cBhvr>
                                    </p:animRot>
                                    <p:animRot by="120000">
                                      <p:cBhvr>
                                        <p:cTn id="16" dur="200" fill="hold">
                                          <p:stCondLst>
                                            <p:cond delay="800"/>
                                          </p:stCondLst>
                                        </p:cTn>
                                        <p:tgtEl>
                                          <p:spTgt spid="7"/>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7"/>
                                        </p:tgtEl>
                                        <p:attrNameLst>
                                          <p:attrName>r</p:attrName>
                                        </p:attrNameLst>
                                      </p:cBhvr>
                                    </p:animRot>
                                    <p:animRot by="-240000">
                                      <p:cBhvr>
                                        <p:cTn id="25" dur="200" fill="hold">
                                          <p:stCondLst>
                                            <p:cond delay="200"/>
                                          </p:stCondLst>
                                        </p:cTn>
                                        <p:tgtEl>
                                          <p:spTgt spid="17"/>
                                        </p:tgtEl>
                                        <p:attrNameLst>
                                          <p:attrName>r</p:attrName>
                                        </p:attrNameLst>
                                      </p:cBhvr>
                                    </p:animRot>
                                    <p:animRot by="240000">
                                      <p:cBhvr>
                                        <p:cTn id="26" dur="200" fill="hold">
                                          <p:stCondLst>
                                            <p:cond delay="400"/>
                                          </p:stCondLst>
                                        </p:cTn>
                                        <p:tgtEl>
                                          <p:spTgt spid="17"/>
                                        </p:tgtEl>
                                        <p:attrNameLst>
                                          <p:attrName>r</p:attrName>
                                        </p:attrNameLst>
                                      </p:cBhvr>
                                    </p:animRot>
                                    <p:animRot by="-240000">
                                      <p:cBhvr>
                                        <p:cTn id="27" dur="200" fill="hold">
                                          <p:stCondLst>
                                            <p:cond delay="600"/>
                                          </p:stCondLst>
                                        </p:cTn>
                                        <p:tgtEl>
                                          <p:spTgt spid="17"/>
                                        </p:tgtEl>
                                        <p:attrNameLst>
                                          <p:attrName>r</p:attrName>
                                        </p:attrNameLst>
                                      </p:cBhvr>
                                    </p:animRot>
                                    <p:animRot by="120000">
                                      <p:cBhvr>
                                        <p:cTn id="28" dur="200" fill="hold">
                                          <p:stCondLst>
                                            <p:cond delay="800"/>
                                          </p:stCondLst>
                                        </p:cTn>
                                        <p:tgtEl>
                                          <p:spTgt spid="17"/>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15"/>
                                        </p:tgtEl>
                                        <p:attrNameLst>
                                          <p:attrName>r</p:attrName>
                                        </p:attrNameLst>
                                      </p:cBhvr>
                                    </p:animRot>
                                    <p:animRot by="-240000">
                                      <p:cBhvr>
                                        <p:cTn id="31" dur="200" fill="hold">
                                          <p:stCondLst>
                                            <p:cond delay="200"/>
                                          </p:stCondLst>
                                        </p:cTn>
                                        <p:tgtEl>
                                          <p:spTgt spid="15"/>
                                        </p:tgtEl>
                                        <p:attrNameLst>
                                          <p:attrName>r</p:attrName>
                                        </p:attrNameLst>
                                      </p:cBhvr>
                                    </p:animRot>
                                    <p:animRot by="240000">
                                      <p:cBhvr>
                                        <p:cTn id="32" dur="200" fill="hold">
                                          <p:stCondLst>
                                            <p:cond delay="400"/>
                                          </p:stCondLst>
                                        </p:cTn>
                                        <p:tgtEl>
                                          <p:spTgt spid="15"/>
                                        </p:tgtEl>
                                        <p:attrNameLst>
                                          <p:attrName>r</p:attrName>
                                        </p:attrNameLst>
                                      </p:cBhvr>
                                    </p:animRot>
                                    <p:animRot by="-240000">
                                      <p:cBhvr>
                                        <p:cTn id="33" dur="200" fill="hold">
                                          <p:stCondLst>
                                            <p:cond delay="600"/>
                                          </p:stCondLst>
                                        </p:cTn>
                                        <p:tgtEl>
                                          <p:spTgt spid="15"/>
                                        </p:tgtEl>
                                        <p:attrNameLst>
                                          <p:attrName>r</p:attrName>
                                        </p:attrNameLst>
                                      </p:cBhvr>
                                    </p:animRot>
                                    <p:animRot by="120000">
                                      <p:cBhvr>
                                        <p:cTn id="34" dur="200" fill="hold">
                                          <p:stCondLst>
                                            <p:cond delay="800"/>
                                          </p:stCondLst>
                                        </p:cTn>
                                        <p:tgtEl>
                                          <p:spTgt spid="15"/>
                                        </p:tgtEl>
                                        <p:attrNameLst>
                                          <p:attrName>r</p:attrName>
                                        </p:attrNameLst>
                                      </p:cBhvr>
                                    </p:animRot>
                                  </p:childTnLst>
                                </p:cTn>
                              </p:par>
                              <p:par>
                                <p:cTn id="35" presetID="32" presetClass="emph" presetSubtype="0" fill="hold" nodeType="withEffect">
                                  <p:stCondLst>
                                    <p:cond delay="0"/>
                                  </p:stCondLst>
                                  <p:childTnLst>
                                    <p:animRot by="120000">
                                      <p:cBhvr>
                                        <p:cTn id="36" dur="100" fill="hold">
                                          <p:stCondLst>
                                            <p:cond delay="0"/>
                                          </p:stCondLst>
                                        </p:cTn>
                                        <p:tgtEl>
                                          <p:spTgt spid="11"/>
                                        </p:tgtEl>
                                        <p:attrNameLst>
                                          <p:attrName>r</p:attrName>
                                        </p:attrNameLst>
                                      </p:cBhvr>
                                    </p:animRot>
                                    <p:animRot by="-240000">
                                      <p:cBhvr>
                                        <p:cTn id="37" dur="200" fill="hold">
                                          <p:stCondLst>
                                            <p:cond delay="200"/>
                                          </p:stCondLst>
                                        </p:cTn>
                                        <p:tgtEl>
                                          <p:spTgt spid="11"/>
                                        </p:tgtEl>
                                        <p:attrNameLst>
                                          <p:attrName>r</p:attrName>
                                        </p:attrNameLst>
                                      </p:cBhvr>
                                    </p:animRot>
                                    <p:animRot by="240000">
                                      <p:cBhvr>
                                        <p:cTn id="38" dur="200" fill="hold">
                                          <p:stCondLst>
                                            <p:cond delay="400"/>
                                          </p:stCondLst>
                                        </p:cTn>
                                        <p:tgtEl>
                                          <p:spTgt spid="11"/>
                                        </p:tgtEl>
                                        <p:attrNameLst>
                                          <p:attrName>r</p:attrName>
                                        </p:attrNameLst>
                                      </p:cBhvr>
                                    </p:animRot>
                                    <p:animRot by="-240000">
                                      <p:cBhvr>
                                        <p:cTn id="39" dur="200" fill="hold">
                                          <p:stCondLst>
                                            <p:cond delay="600"/>
                                          </p:stCondLst>
                                        </p:cTn>
                                        <p:tgtEl>
                                          <p:spTgt spid="11"/>
                                        </p:tgtEl>
                                        <p:attrNameLst>
                                          <p:attrName>r</p:attrName>
                                        </p:attrNameLst>
                                      </p:cBhvr>
                                    </p:animRot>
                                    <p:animRot by="120000">
                                      <p:cBhvr>
                                        <p:cTn id="40"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277E56-F233-919E-78DD-039FC787DC48}"/>
              </a:ext>
            </a:extLst>
          </p:cNvPr>
          <p:cNvSpPr txBox="1"/>
          <p:nvPr/>
        </p:nvSpPr>
        <p:spPr>
          <a:xfrm>
            <a:off x="6833240" y="504956"/>
            <a:ext cx="5358760" cy="523220"/>
          </a:xfrm>
          <a:prstGeom prst="rect">
            <a:avLst/>
          </a:prstGeom>
          <a:noFill/>
        </p:spPr>
        <p:txBody>
          <a:bodyPr wrap="square" rtlCol="0">
            <a:spAutoFit/>
          </a:bodyPr>
          <a:lstStyle/>
          <a:p>
            <a:r>
              <a:rPr lang="en-US" sz="2800" b="1" dirty="0">
                <a:solidFill>
                  <a:srgbClr val="0470DD"/>
                </a:solidFill>
              </a:rPr>
              <a:t>TẬP KHÁCH HÀNG HƯỚNG TỚI</a:t>
            </a:r>
            <a:endParaRPr lang="vi-VN" sz="2800" b="1" dirty="0">
              <a:solidFill>
                <a:srgbClr val="0470DD"/>
              </a:solidFill>
            </a:endParaRPr>
          </a:p>
        </p:txBody>
      </p:sp>
      <p:sp>
        <p:nvSpPr>
          <p:cNvPr id="3" name="Rectangle: Rounded Corners 2">
            <a:extLst>
              <a:ext uri="{FF2B5EF4-FFF2-40B4-BE49-F238E27FC236}">
                <a16:creationId xmlns:a16="http://schemas.microsoft.com/office/drawing/2014/main" id="{C7C05135-49B9-0E35-BD28-46990ADC4124}"/>
              </a:ext>
            </a:extLst>
          </p:cNvPr>
          <p:cNvSpPr/>
          <p:nvPr/>
        </p:nvSpPr>
        <p:spPr>
          <a:xfrm>
            <a:off x="12104626" y="412624"/>
            <a:ext cx="174747" cy="707885"/>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DAB46F54-8B4E-685B-F343-AFD86F52C4E3}"/>
              </a:ext>
            </a:extLst>
          </p:cNvPr>
          <p:cNvSpPr/>
          <p:nvPr/>
        </p:nvSpPr>
        <p:spPr>
          <a:xfrm rot="5400000">
            <a:off x="-1080742" y="1069459"/>
            <a:ext cx="6858001" cy="4719086"/>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Picture 7">
            <a:extLst>
              <a:ext uri="{FF2B5EF4-FFF2-40B4-BE49-F238E27FC236}">
                <a16:creationId xmlns:a16="http://schemas.microsoft.com/office/drawing/2014/main" id="{637C622B-FFF2-C5BA-F62A-5903BD17FCC9}"/>
              </a:ext>
            </a:extLst>
          </p:cNvPr>
          <p:cNvPicPr>
            <a:picLocks noChangeAspect="1"/>
          </p:cNvPicPr>
          <p:nvPr/>
        </p:nvPicPr>
        <p:blipFill>
          <a:blip r:embed="rId2"/>
          <a:stretch>
            <a:fillRect/>
          </a:stretch>
        </p:blipFill>
        <p:spPr>
          <a:xfrm>
            <a:off x="171048" y="1534237"/>
            <a:ext cx="2539492" cy="1962335"/>
          </a:xfrm>
          <a:prstGeom prst="roundRect">
            <a:avLst>
              <a:gd name="adj" fmla="val 8679"/>
            </a:avLst>
          </a:prstGeom>
        </p:spPr>
      </p:pic>
      <p:pic>
        <p:nvPicPr>
          <p:cNvPr id="10" name="Picture 9">
            <a:extLst>
              <a:ext uri="{FF2B5EF4-FFF2-40B4-BE49-F238E27FC236}">
                <a16:creationId xmlns:a16="http://schemas.microsoft.com/office/drawing/2014/main" id="{5D521FFD-2669-C069-3DAB-534699ADE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298" y="3895500"/>
            <a:ext cx="3091849" cy="2061233"/>
          </a:xfrm>
          <a:prstGeom prst="roundRect">
            <a:avLst>
              <a:gd name="adj" fmla="val 9787"/>
            </a:avLst>
          </a:prstGeom>
        </p:spPr>
      </p:pic>
      <p:pic>
        <p:nvPicPr>
          <p:cNvPr id="12" name="Picture 11">
            <a:extLst>
              <a:ext uri="{FF2B5EF4-FFF2-40B4-BE49-F238E27FC236}">
                <a16:creationId xmlns:a16="http://schemas.microsoft.com/office/drawing/2014/main" id="{67FFC3BC-8287-A33B-CF47-E2B6AB1C4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9462" y="3289774"/>
            <a:ext cx="2801345" cy="1869431"/>
          </a:xfrm>
          <a:prstGeom prst="roundRect">
            <a:avLst>
              <a:gd name="adj" fmla="val 9529"/>
            </a:avLst>
          </a:prstGeom>
        </p:spPr>
      </p:pic>
      <p:pic>
        <p:nvPicPr>
          <p:cNvPr id="14" name="Picture 13">
            <a:extLst>
              <a:ext uri="{FF2B5EF4-FFF2-40B4-BE49-F238E27FC236}">
                <a16:creationId xmlns:a16="http://schemas.microsoft.com/office/drawing/2014/main" id="{2501144E-55BD-B8C5-8D7C-1160C6FFB1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0980" y="799326"/>
            <a:ext cx="3381092" cy="2254061"/>
          </a:xfrm>
          <a:prstGeom prst="roundRect">
            <a:avLst>
              <a:gd name="adj" fmla="val 10642"/>
            </a:avLst>
          </a:prstGeom>
        </p:spPr>
      </p:pic>
      <p:grpSp>
        <p:nvGrpSpPr>
          <p:cNvPr id="19" name="Group 18">
            <a:extLst>
              <a:ext uri="{FF2B5EF4-FFF2-40B4-BE49-F238E27FC236}">
                <a16:creationId xmlns:a16="http://schemas.microsoft.com/office/drawing/2014/main" id="{A8CEFBA5-F0A1-6F34-C670-A864B0FC8917}"/>
              </a:ext>
            </a:extLst>
          </p:cNvPr>
          <p:cNvGrpSpPr/>
          <p:nvPr/>
        </p:nvGrpSpPr>
        <p:grpSpPr>
          <a:xfrm>
            <a:off x="6557985" y="1997934"/>
            <a:ext cx="5312704" cy="690683"/>
            <a:chOff x="6502067" y="1025984"/>
            <a:chExt cx="5312704" cy="690683"/>
          </a:xfrm>
        </p:grpSpPr>
        <p:pic>
          <p:nvPicPr>
            <p:cNvPr id="17" name="Graphic 16" descr="Rating with solid fill">
              <a:extLst>
                <a:ext uri="{FF2B5EF4-FFF2-40B4-BE49-F238E27FC236}">
                  <a16:creationId xmlns:a16="http://schemas.microsoft.com/office/drawing/2014/main" id="{29914CA7-1984-AEF1-1751-98659AAB89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02067" y="1025984"/>
              <a:ext cx="662346" cy="690683"/>
            </a:xfrm>
            <a:prstGeom prst="rect">
              <a:avLst/>
            </a:prstGeom>
          </p:spPr>
        </p:pic>
        <p:sp>
          <p:nvSpPr>
            <p:cNvPr id="18" name="TextBox 17">
              <a:extLst>
                <a:ext uri="{FF2B5EF4-FFF2-40B4-BE49-F238E27FC236}">
                  <a16:creationId xmlns:a16="http://schemas.microsoft.com/office/drawing/2014/main" id="{169BDE7C-9B7C-E971-76AA-CD4F23A80B2A}"/>
                </a:ext>
              </a:extLst>
            </p:cNvPr>
            <p:cNvSpPr txBox="1"/>
            <p:nvPr/>
          </p:nvSpPr>
          <p:spPr>
            <a:xfrm>
              <a:off x="7164412" y="1140493"/>
              <a:ext cx="4650359" cy="461665"/>
            </a:xfrm>
            <a:prstGeom prst="rect">
              <a:avLst/>
            </a:prstGeom>
            <a:noFill/>
          </p:spPr>
          <p:txBody>
            <a:bodyPr wrap="square" rtlCol="0">
              <a:spAutoFit/>
            </a:bodyPr>
            <a:lstStyle/>
            <a:p>
              <a:r>
                <a:rPr lang="vi-VN" sz="1200" b="1" dirty="0">
                  <a:latin typeface="Roboto" pitchFamily="2" charset="0"/>
                  <a:ea typeface="Roboto" pitchFamily="2" charset="0"/>
                </a:rPr>
                <a:t>Doanh nghiệp Thương mại điện tử </a:t>
              </a:r>
              <a:r>
                <a:rPr lang="vi-VN" sz="1200" dirty="0">
                  <a:latin typeface="Roboto" pitchFamily="2" charset="0"/>
                  <a:ea typeface="Roboto" pitchFamily="2" charset="0"/>
                </a:rPr>
                <a:t>cần ký kết hợp đồng, chứng từ số với số lượng lớn</a:t>
              </a:r>
            </a:p>
          </p:txBody>
        </p:sp>
      </p:grpSp>
      <p:grpSp>
        <p:nvGrpSpPr>
          <p:cNvPr id="20" name="Group 19">
            <a:extLst>
              <a:ext uri="{FF2B5EF4-FFF2-40B4-BE49-F238E27FC236}">
                <a16:creationId xmlns:a16="http://schemas.microsoft.com/office/drawing/2014/main" id="{49F1BD9D-C845-DBA5-0355-0C2DE083E972}"/>
              </a:ext>
            </a:extLst>
          </p:cNvPr>
          <p:cNvGrpSpPr/>
          <p:nvPr/>
        </p:nvGrpSpPr>
        <p:grpSpPr>
          <a:xfrm>
            <a:off x="6557985" y="2615581"/>
            <a:ext cx="5312704" cy="690683"/>
            <a:chOff x="6502067" y="1025984"/>
            <a:chExt cx="5312704" cy="690683"/>
          </a:xfrm>
        </p:grpSpPr>
        <p:pic>
          <p:nvPicPr>
            <p:cNvPr id="21" name="Graphic 20" descr="Rating with solid fill">
              <a:extLst>
                <a:ext uri="{FF2B5EF4-FFF2-40B4-BE49-F238E27FC236}">
                  <a16:creationId xmlns:a16="http://schemas.microsoft.com/office/drawing/2014/main" id="{3850D88A-3198-E145-6BC0-EEB30C2D49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02067" y="1025984"/>
              <a:ext cx="662346" cy="690683"/>
            </a:xfrm>
            <a:prstGeom prst="rect">
              <a:avLst/>
            </a:prstGeom>
          </p:spPr>
        </p:pic>
        <p:sp>
          <p:nvSpPr>
            <p:cNvPr id="22" name="TextBox 21">
              <a:extLst>
                <a:ext uri="{FF2B5EF4-FFF2-40B4-BE49-F238E27FC236}">
                  <a16:creationId xmlns:a16="http://schemas.microsoft.com/office/drawing/2014/main" id="{64B50524-FC4A-D3AC-CF6F-F73873712F55}"/>
                </a:ext>
              </a:extLst>
            </p:cNvPr>
            <p:cNvSpPr txBox="1"/>
            <p:nvPr/>
          </p:nvSpPr>
          <p:spPr>
            <a:xfrm>
              <a:off x="7164412" y="1140493"/>
              <a:ext cx="4650359" cy="461665"/>
            </a:xfrm>
            <a:prstGeom prst="rect">
              <a:avLst/>
            </a:prstGeom>
            <a:noFill/>
          </p:spPr>
          <p:txBody>
            <a:bodyPr wrap="square" rtlCol="0">
              <a:spAutoFit/>
            </a:bodyPr>
            <a:lstStyle/>
            <a:p>
              <a:r>
                <a:rPr lang="vi-VN" sz="1200" b="1" dirty="0">
                  <a:latin typeface="Roboto" pitchFamily="2" charset="0"/>
                  <a:ea typeface="Roboto" pitchFamily="2" charset="0"/>
                </a:rPr>
                <a:t>Doanh nghiệp công nghệ và doanh nghiệp số </a:t>
              </a:r>
              <a:r>
                <a:rPr lang="vi-VN" sz="1200" dirty="0">
                  <a:latin typeface="Roboto" pitchFamily="2" charset="0"/>
                  <a:ea typeface="Roboto" pitchFamily="2" charset="0"/>
                </a:rPr>
                <a:t>(ERP, HRM, CRM, kế toán, hóa đơn điện tử)</a:t>
              </a:r>
            </a:p>
          </p:txBody>
        </p:sp>
      </p:grpSp>
      <p:grpSp>
        <p:nvGrpSpPr>
          <p:cNvPr id="23" name="Group 22">
            <a:extLst>
              <a:ext uri="{FF2B5EF4-FFF2-40B4-BE49-F238E27FC236}">
                <a16:creationId xmlns:a16="http://schemas.microsoft.com/office/drawing/2014/main" id="{6D636CF2-23CE-DA8A-25BF-2708C7A366DA}"/>
              </a:ext>
            </a:extLst>
          </p:cNvPr>
          <p:cNvGrpSpPr/>
          <p:nvPr/>
        </p:nvGrpSpPr>
        <p:grpSpPr>
          <a:xfrm>
            <a:off x="6557985" y="3233228"/>
            <a:ext cx="5312704" cy="690683"/>
            <a:chOff x="6502067" y="1025984"/>
            <a:chExt cx="5312704" cy="690683"/>
          </a:xfrm>
        </p:grpSpPr>
        <p:pic>
          <p:nvPicPr>
            <p:cNvPr id="24" name="Graphic 23" descr="Rating with solid fill">
              <a:extLst>
                <a:ext uri="{FF2B5EF4-FFF2-40B4-BE49-F238E27FC236}">
                  <a16:creationId xmlns:a16="http://schemas.microsoft.com/office/drawing/2014/main" id="{3BEDB38D-3C42-04DD-664B-3BB4C51D0F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02067" y="1025984"/>
              <a:ext cx="662346" cy="690683"/>
            </a:xfrm>
            <a:prstGeom prst="rect">
              <a:avLst/>
            </a:prstGeom>
          </p:spPr>
        </p:pic>
        <p:sp>
          <p:nvSpPr>
            <p:cNvPr id="25" name="TextBox 24">
              <a:extLst>
                <a:ext uri="{FF2B5EF4-FFF2-40B4-BE49-F238E27FC236}">
                  <a16:creationId xmlns:a16="http://schemas.microsoft.com/office/drawing/2014/main" id="{52F7A4D0-A20D-2A5F-D3EA-6709030E015F}"/>
                </a:ext>
              </a:extLst>
            </p:cNvPr>
            <p:cNvSpPr txBox="1"/>
            <p:nvPr/>
          </p:nvSpPr>
          <p:spPr>
            <a:xfrm>
              <a:off x="7164412" y="1140493"/>
              <a:ext cx="4650359" cy="461665"/>
            </a:xfrm>
            <a:prstGeom prst="rect">
              <a:avLst/>
            </a:prstGeom>
            <a:noFill/>
          </p:spPr>
          <p:txBody>
            <a:bodyPr wrap="square" rtlCol="0">
              <a:spAutoFit/>
            </a:bodyPr>
            <a:lstStyle/>
            <a:p>
              <a:r>
                <a:rPr lang="vi-VN" sz="1200" b="1" dirty="0">
                  <a:latin typeface="Roboto" pitchFamily="2" charset="0"/>
                  <a:ea typeface="Roboto" pitchFamily="2" charset="0"/>
                </a:rPr>
                <a:t>Tổ chức tài chính, ngân hàng, bảo hiểm </a:t>
              </a:r>
              <a:r>
                <a:rPr lang="vi-VN" sz="1200" dirty="0">
                  <a:latin typeface="Roboto" pitchFamily="2" charset="0"/>
                  <a:ea typeface="Roboto" pitchFamily="2" charset="0"/>
                </a:rPr>
                <a:t>yêu cầu ký số từ xa an toàn và trải nghiệm người dùng tốt</a:t>
              </a:r>
            </a:p>
          </p:txBody>
        </p:sp>
      </p:grpSp>
      <p:grpSp>
        <p:nvGrpSpPr>
          <p:cNvPr id="26" name="Group 25">
            <a:extLst>
              <a:ext uri="{FF2B5EF4-FFF2-40B4-BE49-F238E27FC236}">
                <a16:creationId xmlns:a16="http://schemas.microsoft.com/office/drawing/2014/main" id="{E3784B09-CE48-47A1-D11E-8F1F63EB06AF}"/>
              </a:ext>
            </a:extLst>
          </p:cNvPr>
          <p:cNvGrpSpPr/>
          <p:nvPr/>
        </p:nvGrpSpPr>
        <p:grpSpPr>
          <a:xfrm>
            <a:off x="6557985" y="3850875"/>
            <a:ext cx="5312704" cy="690683"/>
            <a:chOff x="6502067" y="1025984"/>
            <a:chExt cx="5312704" cy="690683"/>
          </a:xfrm>
        </p:grpSpPr>
        <p:pic>
          <p:nvPicPr>
            <p:cNvPr id="27" name="Graphic 26" descr="Rating with solid fill">
              <a:extLst>
                <a:ext uri="{FF2B5EF4-FFF2-40B4-BE49-F238E27FC236}">
                  <a16:creationId xmlns:a16="http://schemas.microsoft.com/office/drawing/2014/main" id="{F5872516-A094-6497-8C0C-2AC6F522D3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02067" y="1025984"/>
              <a:ext cx="662346" cy="690683"/>
            </a:xfrm>
            <a:prstGeom prst="rect">
              <a:avLst/>
            </a:prstGeom>
          </p:spPr>
        </p:pic>
        <p:sp>
          <p:nvSpPr>
            <p:cNvPr id="28" name="TextBox 27">
              <a:extLst>
                <a:ext uri="{FF2B5EF4-FFF2-40B4-BE49-F238E27FC236}">
                  <a16:creationId xmlns:a16="http://schemas.microsoft.com/office/drawing/2014/main" id="{ED61CA5B-8812-1E0F-5AAC-1807D99CE047}"/>
                </a:ext>
              </a:extLst>
            </p:cNvPr>
            <p:cNvSpPr txBox="1"/>
            <p:nvPr/>
          </p:nvSpPr>
          <p:spPr>
            <a:xfrm>
              <a:off x="7164412" y="1232826"/>
              <a:ext cx="4650359" cy="276999"/>
            </a:xfrm>
            <a:prstGeom prst="rect">
              <a:avLst/>
            </a:prstGeom>
            <a:noFill/>
          </p:spPr>
          <p:txBody>
            <a:bodyPr wrap="square" rtlCol="0">
              <a:spAutoFit/>
            </a:bodyPr>
            <a:lstStyle/>
            <a:p>
              <a:r>
                <a:rPr lang="vi-VN" sz="1200" b="1" dirty="0">
                  <a:latin typeface="Roboto" pitchFamily="2" charset="0"/>
                  <a:ea typeface="Roboto" pitchFamily="2" charset="0"/>
                </a:rPr>
                <a:t>Cơ quan, đơn vị cung cấp dịch vụ công trực tuyến</a:t>
              </a:r>
            </a:p>
          </p:txBody>
        </p:sp>
      </p:grpSp>
      <p:grpSp>
        <p:nvGrpSpPr>
          <p:cNvPr id="29" name="Group 28">
            <a:extLst>
              <a:ext uri="{FF2B5EF4-FFF2-40B4-BE49-F238E27FC236}">
                <a16:creationId xmlns:a16="http://schemas.microsoft.com/office/drawing/2014/main" id="{CC75FE27-391F-DDD9-46C2-B566E81D60F8}"/>
              </a:ext>
            </a:extLst>
          </p:cNvPr>
          <p:cNvGrpSpPr/>
          <p:nvPr/>
        </p:nvGrpSpPr>
        <p:grpSpPr>
          <a:xfrm>
            <a:off x="6557985" y="4468522"/>
            <a:ext cx="5312704" cy="690683"/>
            <a:chOff x="6502067" y="1025984"/>
            <a:chExt cx="5312704" cy="690683"/>
          </a:xfrm>
        </p:grpSpPr>
        <p:pic>
          <p:nvPicPr>
            <p:cNvPr id="30" name="Graphic 29" descr="Rating with solid fill">
              <a:extLst>
                <a:ext uri="{FF2B5EF4-FFF2-40B4-BE49-F238E27FC236}">
                  <a16:creationId xmlns:a16="http://schemas.microsoft.com/office/drawing/2014/main" id="{15204E32-64BF-45B9-A8A5-33820E4DCD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02067" y="1025984"/>
              <a:ext cx="662346" cy="690683"/>
            </a:xfrm>
            <a:prstGeom prst="rect">
              <a:avLst/>
            </a:prstGeom>
          </p:spPr>
        </p:pic>
        <p:sp>
          <p:nvSpPr>
            <p:cNvPr id="31" name="TextBox 30">
              <a:extLst>
                <a:ext uri="{FF2B5EF4-FFF2-40B4-BE49-F238E27FC236}">
                  <a16:creationId xmlns:a16="http://schemas.microsoft.com/office/drawing/2014/main" id="{A5AF9BD5-68BD-CDFD-6CE8-3854A80A7B43}"/>
                </a:ext>
              </a:extLst>
            </p:cNvPr>
            <p:cNvSpPr txBox="1"/>
            <p:nvPr/>
          </p:nvSpPr>
          <p:spPr>
            <a:xfrm>
              <a:off x="7164412" y="1140493"/>
              <a:ext cx="4650359" cy="461665"/>
            </a:xfrm>
            <a:prstGeom prst="rect">
              <a:avLst/>
            </a:prstGeom>
            <a:noFill/>
          </p:spPr>
          <p:txBody>
            <a:bodyPr wrap="square" rtlCol="0">
              <a:spAutoFit/>
            </a:bodyPr>
            <a:lstStyle/>
            <a:p>
              <a:r>
                <a:rPr lang="vi-VN" sz="1200" b="1" dirty="0">
                  <a:latin typeface="Roboto" pitchFamily="2" charset="0"/>
                  <a:ea typeface="Roboto" pitchFamily="2" charset="0"/>
                </a:rPr>
                <a:t>Nhà cung cấp dịch vụ ký số, CA và đối tác tích hợp hệ thống </a:t>
              </a:r>
              <a:r>
                <a:rPr lang="vi-VN" sz="1200" dirty="0">
                  <a:latin typeface="Roboto" pitchFamily="2" charset="0"/>
                  <a:ea typeface="Roboto" pitchFamily="2" charset="0"/>
                </a:rPr>
                <a:t>muốn mở rộng hệ sinh thái ký số dựa trên VNeID</a:t>
              </a:r>
            </a:p>
          </p:txBody>
        </p:sp>
      </p:grpSp>
      <p:sp>
        <p:nvSpPr>
          <p:cNvPr id="32" name="TextBox 31">
            <a:extLst>
              <a:ext uri="{FF2B5EF4-FFF2-40B4-BE49-F238E27FC236}">
                <a16:creationId xmlns:a16="http://schemas.microsoft.com/office/drawing/2014/main" id="{E0105BE7-79F3-E933-22EE-E8BA9B2AA169}"/>
              </a:ext>
            </a:extLst>
          </p:cNvPr>
          <p:cNvSpPr txBox="1"/>
          <p:nvPr/>
        </p:nvSpPr>
        <p:spPr>
          <a:xfrm>
            <a:off x="6557985" y="1429332"/>
            <a:ext cx="4650359" cy="276999"/>
          </a:xfrm>
          <a:prstGeom prst="rect">
            <a:avLst/>
          </a:prstGeom>
          <a:noFill/>
        </p:spPr>
        <p:txBody>
          <a:bodyPr wrap="square" rtlCol="0">
            <a:spAutoFit/>
          </a:bodyPr>
          <a:lstStyle/>
          <a:p>
            <a:r>
              <a:rPr lang="vi-VN" sz="1200" dirty="0">
                <a:latin typeface="Roboto" pitchFamily="2" charset="0"/>
                <a:ea typeface="Roboto" pitchFamily="2" charset="0"/>
              </a:rPr>
              <a:t>Tập khách hàng mà </a:t>
            </a:r>
            <a:r>
              <a:rPr lang="vi-VN" sz="1200" b="1" dirty="0">
                <a:latin typeface="Roboto" pitchFamily="2" charset="0"/>
                <a:ea typeface="Roboto" pitchFamily="2" charset="0"/>
              </a:rPr>
              <a:t>GoPaperless Agent </a:t>
            </a:r>
            <a:r>
              <a:rPr lang="vi-VN" sz="1200" dirty="0">
                <a:latin typeface="Roboto" pitchFamily="2" charset="0"/>
                <a:ea typeface="Roboto" pitchFamily="2" charset="0"/>
              </a:rPr>
              <a:t>hướng tới:</a:t>
            </a:r>
          </a:p>
        </p:txBody>
      </p:sp>
    </p:spTree>
    <p:extLst>
      <p:ext uri="{BB962C8B-B14F-4D97-AF65-F5344CB8AC3E}">
        <p14:creationId xmlns:p14="http://schemas.microsoft.com/office/powerpoint/2010/main" val="83086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750"/>
                                        <p:tgtEl>
                                          <p:spTgt spid="20"/>
                                        </p:tgtEl>
                                      </p:cBhvr>
                                    </p:animEffect>
                                    <p:anim calcmode="lin" valueType="num">
                                      <p:cBhvr>
                                        <p:cTn id="13" dur="750" fill="hold"/>
                                        <p:tgtEl>
                                          <p:spTgt spid="20"/>
                                        </p:tgtEl>
                                        <p:attrNameLst>
                                          <p:attrName>ppt_x</p:attrName>
                                        </p:attrNameLst>
                                      </p:cBhvr>
                                      <p:tavLst>
                                        <p:tav tm="0">
                                          <p:val>
                                            <p:strVal val="#ppt_x"/>
                                          </p:val>
                                        </p:tav>
                                        <p:tav tm="100000">
                                          <p:val>
                                            <p:strVal val="#ppt_x"/>
                                          </p:val>
                                        </p:tav>
                                      </p:tavLst>
                                    </p:anim>
                                    <p:anim calcmode="lin" valueType="num">
                                      <p:cBhvr>
                                        <p:cTn id="14" dur="750" fill="hold"/>
                                        <p:tgtEl>
                                          <p:spTgt spid="2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750"/>
                                        <p:tgtEl>
                                          <p:spTgt spid="23"/>
                                        </p:tgtEl>
                                      </p:cBhvr>
                                    </p:animEffect>
                                    <p:anim calcmode="lin" valueType="num">
                                      <p:cBhvr>
                                        <p:cTn id="18" dur="750" fill="hold"/>
                                        <p:tgtEl>
                                          <p:spTgt spid="23"/>
                                        </p:tgtEl>
                                        <p:attrNameLst>
                                          <p:attrName>ppt_x</p:attrName>
                                        </p:attrNameLst>
                                      </p:cBhvr>
                                      <p:tavLst>
                                        <p:tav tm="0">
                                          <p:val>
                                            <p:strVal val="#ppt_x"/>
                                          </p:val>
                                        </p:tav>
                                        <p:tav tm="100000">
                                          <p:val>
                                            <p:strVal val="#ppt_x"/>
                                          </p:val>
                                        </p:tav>
                                      </p:tavLst>
                                    </p:anim>
                                    <p:anim calcmode="lin" valueType="num">
                                      <p:cBhvr>
                                        <p:cTn id="19" dur="750" fill="hold"/>
                                        <p:tgtEl>
                                          <p:spTgt spid="2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250"/>
                                        <p:tgtEl>
                                          <p:spTgt spid="29"/>
                                        </p:tgtEl>
                                      </p:cBhvr>
                                    </p:animEffect>
                                    <p:anim calcmode="lin" valueType="num">
                                      <p:cBhvr>
                                        <p:cTn id="28" dur="1250" fill="hold"/>
                                        <p:tgtEl>
                                          <p:spTgt spid="29"/>
                                        </p:tgtEl>
                                        <p:attrNameLst>
                                          <p:attrName>ppt_x</p:attrName>
                                        </p:attrNameLst>
                                      </p:cBhvr>
                                      <p:tavLst>
                                        <p:tav tm="0">
                                          <p:val>
                                            <p:strVal val="#ppt_x"/>
                                          </p:val>
                                        </p:tav>
                                        <p:tav tm="100000">
                                          <p:val>
                                            <p:strVal val="#ppt_x"/>
                                          </p:val>
                                        </p:tav>
                                      </p:tavLst>
                                    </p:anim>
                                    <p:anim calcmode="lin" valueType="num">
                                      <p:cBhvr>
                                        <p:cTn id="29" dur="1250" fill="hold"/>
                                        <p:tgtEl>
                                          <p:spTgt spid="29"/>
                                        </p:tgtEl>
                                        <p:attrNameLst>
                                          <p:attrName>ppt_y</p:attrName>
                                        </p:attrNameLst>
                                      </p:cBhvr>
                                      <p:tavLst>
                                        <p:tav tm="0">
                                          <p:val>
                                            <p:strVal val="#ppt_y-.1"/>
                                          </p:val>
                                        </p:tav>
                                        <p:tav tm="100000">
                                          <p:val>
                                            <p:strVal val="#ppt_y"/>
                                          </p:val>
                                        </p:tav>
                                      </p:tavLst>
                                    </p:anim>
                                  </p:childTnLst>
                                </p:cTn>
                              </p:par>
                              <p:par>
                                <p:cTn id="30" presetID="32" presetClass="emph" presetSubtype="0" fill="hold" nodeType="withEffect">
                                  <p:stCondLst>
                                    <p:cond delay="0"/>
                                  </p:stCondLst>
                                  <p:childTnLst>
                                    <p:animRot by="120000">
                                      <p:cBhvr>
                                        <p:cTn id="31" dur="100" fill="hold">
                                          <p:stCondLst>
                                            <p:cond delay="0"/>
                                          </p:stCondLst>
                                        </p:cTn>
                                        <p:tgtEl>
                                          <p:spTgt spid="8"/>
                                        </p:tgtEl>
                                        <p:attrNameLst>
                                          <p:attrName>r</p:attrName>
                                        </p:attrNameLst>
                                      </p:cBhvr>
                                    </p:animRot>
                                    <p:animRot by="-240000">
                                      <p:cBhvr>
                                        <p:cTn id="32" dur="200" fill="hold">
                                          <p:stCondLst>
                                            <p:cond delay="200"/>
                                          </p:stCondLst>
                                        </p:cTn>
                                        <p:tgtEl>
                                          <p:spTgt spid="8"/>
                                        </p:tgtEl>
                                        <p:attrNameLst>
                                          <p:attrName>r</p:attrName>
                                        </p:attrNameLst>
                                      </p:cBhvr>
                                    </p:animRot>
                                    <p:animRot by="240000">
                                      <p:cBhvr>
                                        <p:cTn id="33" dur="200" fill="hold">
                                          <p:stCondLst>
                                            <p:cond delay="400"/>
                                          </p:stCondLst>
                                        </p:cTn>
                                        <p:tgtEl>
                                          <p:spTgt spid="8"/>
                                        </p:tgtEl>
                                        <p:attrNameLst>
                                          <p:attrName>r</p:attrName>
                                        </p:attrNameLst>
                                      </p:cBhvr>
                                    </p:animRot>
                                    <p:animRot by="-240000">
                                      <p:cBhvr>
                                        <p:cTn id="34" dur="200" fill="hold">
                                          <p:stCondLst>
                                            <p:cond delay="600"/>
                                          </p:stCondLst>
                                        </p:cTn>
                                        <p:tgtEl>
                                          <p:spTgt spid="8"/>
                                        </p:tgtEl>
                                        <p:attrNameLst>
                                          <p:attrName>r</p:attrName>
                                        </p:attrNameLst>
                                      </p:cBhvr>
                                    </p:animRot>
                                    <p:animRot by="120000">
                                      <p:cBhvr>
                                        <p:cTn id="35" dur="200" fill="hold">
                                          <p:stCondLst>
                                            <p:cond delay="800"/>
                                          </p:stCondLst>
                                        </p:cTn>
                                        <p:tgtEl>
                                          <p:spTgt spid="8"/>
                                        </p:tgtEl>
                                        <p:attrNameLst>
                                          <p:attrName>r</p:attrName>
                                        </p:attrNameLst>
                                      </p:cBhvr>
                                    </p:animRot>
                                  </p:childTnLst>
                                </p:cTn>
                              </p:par>
                              <p:par>
                                <p:cTn id="36" presetID="32" presetClass="emph" presetSubtype="0" fill="hold" nodeType="withEffect">
                                  <p:stCondLst>
                                    <p:cond delay="0"/>
                                  </p:stCondLst>
                                  <p:childTnLst>
                                    <p:animRot by="120000">
                                      <p:cBhvr>
                                        <p:cTn id="37" dur="100" fill="hold">
                                          <p:stCondLst>
                                            <p:cond delay="0"/>
                                          </p:stCondLst>
                                        </p:cTn>
                                        <p:tgtEl>
                                          <p:spTgt spid="14"/>
                                        </p:tgtEl>
                                        <p:attrNameLst>
                                          <p:attrName>r</p:attrName>
                                        </p:attrNameLst>
                                      </p:cBhvr>
                                    </p:animRot>
                                    <p:animRot by="-240000">
                                      <p:cBhvr>
                                        <p:cTn id="38" dur="200" fill="hold">
                                          <p:stCondLst>
                                            <p:cond delay="200"/>
                                          </p:stCondLst>
                                        </p:cTn>
                                        <p:tgtEl>
                                          <p:spTgt spid="14"/>
                                        </p:tgtEl>
                                        <p:attrNameLst>
                                          <p:attrName>r</p:attrName>
                                        </p:attrNameLst>
                                      </p:cBhvr>
                                    </p:animRot>
                                    <p:animRot by="240000">
                                      <p:cBhvr>
                                        <p:cTn id="39" dur="200" fill="hold">
                                          <p:stCondLst>
                                            <p:cond delay="400"/>
                                          </p:stCondLst>
                                        </p:cTn>
                                        <p:tgtEl>
                                          <p:spTgt spid="14"/>
                                        </p:tgtEl>
                                        <p:attrNameLst>
                                          <p:attrName>r</p:attrName>
                                        </p:attrNameLst>
                                      </p:cBhvr>
                                    </p:animRot>
                                    <p:animRot by="-240000">
                                      <p:cBhvr>
                                        <p:cTn id="40" dur="200" fill="hold">
                                          <p:stCondLst>
                                            <p:cond delay="600"/>
                                          </p:stCondLst>
                                        </p:cTn>
                                        <p:tgtEl>
                                          <p:spTgt spid="14"/>
                                        </p:tgtEl>
                                        <p:attrNameLst>
                                          <p:attrName>r</p:attrName>
                                        </p:attrNameLst>
                                      </p:cBhvr>
                                    </p:animRot>
                                    <p:animRot by="120000">
                                      <p:cBhvr>
                                        <p:cTn id="41" dur="200" fill="hold">
                                          <p:stCondLst>
                                            <p:cond delay="800"/>
                                          </p:stCondLst>
                                        </p:cTn>
                                        <p:tgtEl>
                                          <p:spTgt spid="14"/>
                                        </p:tgtEl>
                                        <p:attrNameLst>
                                          <p:attrName>r</p:attrName>
                                        </p:attrNameLst>
                                      </p:cBhvr>
                                    </p:animRot>
                                  </p:childTnLst>
                                </p:cTn>
                              </p:par>
                              <p:par>
                                <p:cTn id="42" presetID="32" presetClass="emph" presetSubtype="0" fill="hold" nodeType="withEffect">
                                  <p:stCondLst>
                                    <p:cond delay="0"/>
                                  </p:stCondLst>
                                  <p:childTnLst>
                                    <p:animRot by="120000">
                                      <p:cBhvr>
                                        <p:cTn id="43" dur="100" fill="hold">
                                          <p:stCondLst>
                                            <p:cond delay="0"/>
                                          </p:stCondLst>
                                        </p:cTn>
                                        <p:tgtEl>
                                          <p:spTgt spid="12"/>
                                        </p:tgtEl>
                                        <p:attrNameLst>
                                          <p:attrName>r</p:attrName>
                                        </p:attrNameLst>
                                      </p:cBhvr>
                                    </p:animRot>
                                    <p:animRot by="-240000">
                                      <p:cBhvr>
                                        <p:cTn id="44" dur="200" fill="hold">
                                          <p:stCondLst>
                                            <p:cond delay="200"/>
                                          </p:stCondLst>
                                        </p:cTn>
                                        <p:tgtEl>
                                          <p:spTgt spid="12"/>
                                        </p:tgtEl>
                                        <p:attrNameLst>
                                          <p:attrName>r</p:attrName>
                                        </p:attrNameLst>
                                      </p:cBhvr>
                                    </p:animRot>
                                    <p:animRot by="240000">
                                      <p:cBhvr>
                                        <p:cTn id="45" dur="200" fill="hold">
                                          <p:stCondLst>
                                            <p:cond delay="400"/>
                                          </p:stCondLst>
                                        </p:cTn>
                                        <p:tgtEl>
                                          <p:spTgt spid="12"/>
                                        </p:tgtEl>
                                        <p:attrNameLst>
                                          <p:attrName>r</p:attrName>
                                        </p:attrNameLst>
                                      </p:cBhvr>
                                    </p:animRot>
                                    <p:animRot by="-240000">
                                      <p:cBhvr>
                                        <p:cTn id="46" dur="200" fill="hold">
                                          <p:stCondLst>
                                            <p:cond delay="600"/>
                                          </p:stCondLst>
                                        </p:cTn>
                                        <p:tgtEl>
                                          <p:spTgt spid="12"/>
                                        </p:tgtEl>
                                        <p:attrNameLst>
                                          <p:attrName>r</p:attrName>
                                        </p:attrNameLst>
                                      </p:cBhvr>
                                    </p:animRot>
                                    <p:animRot by="120000">
                                      <p:cBhvr>
                                        <p:cTn id="47" dur="200" fill="hold">
                                          <p:stCondLst>
                                            <p:cond delay="800"/>
                                          </p:stCondLst>
                                        </p:cTn>
                                        <p:tgtEl>
                                          <p:spTgt spid="12"/>
                                        </p:tgtEl>
                                        <p:attrNameLst>
                                          <p:attrName>r</p:attrName>
                                        </p:attrNameLst>
                                      </p:cBhvr>
                                    </p:animRot>
                                  </p:childTnLst>
                                </p:cTn>
                              </p:par>
                              <p:par>
                                <p:cTn id="48" presetID="32" presetClass="emph" presetSubtype="0" fill="hold" nodeType="withEffect">
                                  <p:stCondLst>
                                    <p:cond delay="0"/>
                                  </p:stCondLst>
                                  <p:childTnLst>
                                    <p:animRot by="120000">
                                      <p:cBhvr>
                                        <p:cTn id="49" dur="100" fill="hold">
                                          <p:stCondLst>
                                            <p:cond delay="0"/>
                                          </p:stCondLst>
                                        </p:cTn>
                                        <p:tgtEl>
                                          <p:spTgt spid="10"/>
                                        </p:tgtEl>
                                        <p:attrNameLst>
                                          <p:attrName>r</p:attrName>
                                        </p:attrNameLst>
                                      </p:cBhvr>
                                    </p:animRot>
                                    <p:animRot by="-240000">
                                      <p:cBhvr>
                                        <p:cTn id="50" dur="200" fill="hold">
                                          <p:stCondLst>
                                            <p:cond delay="200"/>
                                          </p:stCondLst>
                                        </p:cTn>
                                        <p:tgtEl>
                                          <p:spTgt spid="10"/>
                                        </p:tgtEl>
                                        <p:attrNameLst>
                                          <p:attrName>r</p:attrName>
                                        </p:attrNameLst>
                                      </p:cBhvr>
                                    </p:animRot>
                                    <p:animRot by="240000">
                                      <p:cBhvr>
                                        <p:cTn id="51" dur="200" fill="hold">
                                          <p:stCondLst>
                                            <p:cond delay="400"/>
                                          </p:stCondLst>
                                        </p:cTn>
                                        <p:tgtEl>
                                          <p:spTgt spid="10"/>
                                        </p:tgtEl>
                                        <p:attrNameLst>
                                          <p:attrName>r</p:attrName>
                                        </p:attrNameLst>
                                      </p:cBhvr>
                                    </p:animRot>
                                    <p:animRot by="-240000">
                                      <p:cBhvr>
                                        <p:cTn id="52" dur="200" fill="hold">
                                          <p:stCondLst>
                                            <p:cond delay="600"/>
                                          </p:stCondLst>
                                        </p:cTn>
                                        <p:tgtEl>
                                          <p:spTgt spid="10"/>
                                        </p:tgtEl>
                                        <p:attrNameLst>
                                          <p:attrName>r</p:attrName>
                                        </p:attrNameLst>
                                      </p:cBhvr>
                                    </p:animRot>
                                    <p:animRot by="120000">
                                      <p:cBhvr>
                                        <p:cTn id="53"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ityscape against on daylight">
            <a:extLst>
              <a:ext uri="{FF2B5EF4-FFF2-40B4-BE49-F238E27FC236}">
                <a16:creationId xmlns:a16="http://schemas.microsoft.com/office/drawing/2014/main" id="{DB79A7A2-0FA7-68E6-7469-9C4B0C2978A1}"/>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b="33660"/>
          <a:stretch>
            <a:fillRect/>
          </a:stretch>
        </p:blipFill>
        <p:spPr>
          <a:xfrm>
            <a:off x="0" y="0"/>
            <a:ext cx="12192000" cy="4490503"/>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4" name="Rectangle 3">
            <a:extLst>
              <a:ext uri="{FF2B5EF4-FFF2-40B4-BE49-F238E27FC236}">
                <a16:creationId xmlns:a16="http://schemas.microsoft.com/office/drawing/2014/main" id="{49B66D75-BDC3-0E49-7F31-9692629A63CC}"/>
              </a:ext>
            </a:extLst>
          </p:cNvPr>
          <p:cNvSpPr/>
          <p:nvPr/>
        </p:nvSpPr>
        <p:spPr>
          <a:xfrm>
            <a:off x="0" y="-1"/>
            <a:ext cx="12192000" cy="4490503"/>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 name="Group 10">
            <a:extLst>
              <a:ext uri="{FF2B5EF4-FFF2-40B4-BE49-F238E27FC236}">
                <a16:creationId xmlns:a16="http://schemas.microsoft.com/office/drawing/2014/main" id="{D566638B-15EB-A5FC-C4BC-4E477A2DD369}"/>
              </a:ext>
            </a:extLst>
          </p:cNvPr>
          <p:cNvGrpSpPr/>
          <p:nvPr/>
        </p:nvGrpSpPr>
        <p:grpSpPr>
          <a:xfrm>
            <a:off x="358353" y="3747553"/>
            <a:ext cx="1068309" cy="1068309"/>
            <a:chOff x="372211" y="3875286"/>
            <a:chExt cx="1068309" cy="1068309"/>
          </a:xfrm>
        </p:grpSpPr>
        <p:sp>
          <p:nvSpPr>
            <p:cNvPr id="7" name="Oval 6">
              <a:extLst>
                <a:ext uri="{FF2B5EF4-FFF2-40B4-BE49-F238E27FC236}">
                  <a16:creationId xmlns:a16="http://schemas.microsoft.com/office/drawing/2014/main" id="{EC81536E-7423-6841-4F94-0BA2AD8EACA4}"/>
                </a:ext>
              </a:extLst>
            </p:cNvPr>
            <p:cNvSpPr/>
            <p:nvPr/>
          </p:nvSpPr>
          <p:spPr>
            <a:xfrm>
              <a:off x="372211" y="3875286"/>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Oval 7">
              <a:extLst>
                <a:ext uri="{FF2B5EF4-FFF2-40B4-BE49-F238E27FC236}">
                  <a16:creationId xmlns:a16="http://schemas.microsoft.com/office/drawing/2014/main" id="{9CB47822-B7A5-14C8-1AD9-5FECEF985BC3}"/>
                </a:ext>
              </a:extLst>
            </p:cNvPr>
            <p:cNvSpPr/>
            <p:nvPr/>
          </p:nvSpPr>
          <p:spPr>
            <a:xfrm>
              <a:off x="468404" y="3971479"/>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Workflow with solid fill">
              <a:extLst>
                <a:ext uri="{FF2B5EF4-FFF2-40B4-BE49-F238E27FC236}">
                  <a16:creationId xmlns:a16="http://schemas.microsoft.com/office/drawing/2014/main" id="{61523785-7373-B1A2-19E2-C4791C8B5F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134" y="4088209"/>
              <a:ext cx="642462" cy="642462"/>
            </a:xfrm>
            <a:prstGeom prst="rect">
              <a:avLst/>
            </a:prstGeom>
          </p:spPr>
        </p:pic>
      </p:grpSp>
      <p:sp>
        <p:nvSpPr>
          <p:cNvPr id="10" name="TextBox 9">
            <a:extLst>
              <a:ext uri="{FF2B5EF4-FFF2-40B4-BE49-F238E27FC236}">
                <a16:creationId xmlns:a16="http://schemas.microsoft.com/office/drawing/2014/main" id="{F2469FF4-F67B-D42B-892D-C4B79D816DDD}"/>
              </a:ext>
            </a:extLst>
          </p:cNvPr>
          <p:cNvSpPr txBox="1"/>
          <p:nvPr/>
        </p:nvSpPr>
        <p:spPr>
          <a:xfrm>
            <a:off x="1557250" y="3747553"/>
            <a:ext cx="10276397" cy="646331"/>
          </a:xfrm>
          <a:prstGeom prst="rect">
            <a:avLst/>
          </a:prstGeom>
          <a:noFill/>
        </p:spPr>
        <p:txBody>
          <a:bodyPr wrap="square" rtlCol="0">
            <a:spAutoFit/>
          </a:bodyPr>
          <a:lstStyle/>
          <a:p>
            <a:r>
              <a:rPr lang="en-US" sz="3600" b="1" dirty="0">
                <a:solidFill>
                  <a:schemeClr val="bg1"/>
                </a:solidFill>
              </a:rPr>
              <a:t>GIẢI PHÁP </a:t>
            </a:r>
            <a:r>
              <a:rPr lang="en-US" sz="3600" b="1" dirty="0" err="1">
                <a:solidFill>
                  <a:schemeClr val="bg1"/>
                </a:solidFill>
              </a:rPr>
              <a:t>GOPAPERLESS</a:t>
            </a:r>
            <a:r>
              <a:rPr lang="en-US" sz="3600" b="1" dirty="0">
                <a:solidFill>
                  <a:schemeClr val="bg1"/>
                </a:solidFill>
              </a:rPr>
              <a:t> AGENT</a:t>
            </a:r>
            <a:endParaRPr lang="vi-VN" sz="3600" b="1" dirty="0">
              <a:solidFill>
                <a:schemeClr val="bg1"/>
              </a:solidFill>
            </a:endParaRPr>
          </a:p>
        </p:txBody>
      </p:sp>
      <p:grpSp>
        <p:nvGrpSpPr>
          <p:cNvPr id="21" name="Group 20">
            <a:extLst>
              <a:ext uri="{FF2B5EF4-FFF2-40B4-BE49-F238E27FC236}">
                <a16:creationId xmlns:a16="http://schemas.microsoft.com/office/drawing/2014/main" id="{38D965AF-73B9-81AC-D784-0C1D67FE6F2C}"/>
              </a:ext>
            </a:extLst>
          </p:cNvPr>
          <p:cNvGrpSpPr/>
          <p:nvPr/>
        </p:nvGrpSpPr>
        <p:grpSpPr>
          <a:xfrm>
            <a:off x="803544" y="5008963"/>
            <a:ext cx="6844165" cy="572719"/>
            <a:chOff x="803544" y="5008963"/>
            <a:chExt cx="6844165" cy="572719"/>
          </a:xfrm>
        </p:grpSpPr>
        <p:sp>
          <p:nvSpPr>
            <p:cNvPr id="18" name="Rectangle: Rounded Corners 17">
              <a:extLst>
                <a:ext uri="{FF2B5EF4-FFF2-40B4-BE49-F238E27FC236}">
                  <a16:creationId xmlns:a16="http://schemas.microsoft.com/office/drawing/2014/main" id="{9318532D-613C-B205-3CA5-F71AC6B4E878}"/>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BD54F1F7-6037-C3DC-432D-34B0F3F2626F}"/>
                </a:ext>
              </a:extLst>
            </p:cNvPr>
            <p:cNvGrpSpPr/>
            <p:nvPr/>
          </p:nvGrpSpPr>
          <p:grpSpPr>
            <a:xfrm>
              <a:off x="803544" y="5008963"/>
              <a:ext cx="5837401" cy="572719"/>
              <a:chOff x="803544" y="5008963"/>
              <a:chExt cx="5837401" cy="572719"/>
            </a:xfrm>
          </p:grpSpPr>
          <p:sp>
            <p:nvSpPr>
              <p:cNvPr id="12" name="Rectangle: Rounded Corners 11">
                <a:extLst>
                  <a:ext uri="{FF2B5EF4-FFF2-40B4-BE49-F238E27FC236}">
                    <a16:creationId xmlns:a16="http://schemas.microsoft.com/office/drawing/2014/main" id="{52B4EBD7-058D-41C7-3389-BC53C8EFD230}"/>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TextBox 12">
                <a:extLst>
                  <a:ext uri="{FF2B5EF4-FFF2-40B4-BE49-F238E27FC236}">
                    <a16:creationId xmlns:a16="http://schemas.microsoft.com/office/drawing/2014/main" id="{A47CB7F1-2D76-2141-3DD7-5F61190EC47C}"/>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grpSp>
        <p:nvGrpSpPr>
          <p:cNvPr id="22" name="Group 21">
            <a:extLst>
              <a:ext uri="{FF2B5EF4-FFF2-40B4-BE49-F238E27FC236}">
                <a16:creationId xmlns:a16="http://schemas.microsoft.com/office/drawing/2014/main" id="{AA65B9DA-327E-4D71-E0C9-26E839079C83}"/>
              </a:ext>
            </a:extLst>
          </p:cNvPr>
          <p:cNvGrpSpPr/>
          <p:nvPr/>
        </p:nvGrpSpPr>
        <p:grpSpPr>
          <a:xfrm>
            <a:off x="803544" y="5861087"/>
            <a:ext cx="6844165" cy="572719"/>
            <a:chOff x="803544" y="5861087"/>
            <a:chExt cx="6844165" cy="572719"/>
          </a:xfrm>
        </p:grpSpPr>
        <p:sp>
          <p:nvSpPr>
            <p:cNvPr id="20" name="Rectangle: Rounded Corners 19">
              <a:extLst>
                <a:ext uri="{FF2B5EF4-FFF2-40B4-BE49-F238E27FC236}">
                  <a16:creationId xmlns:a16="http://schemas.microsoft.com/office/drawing/2014/main" id="{BDF1E668-F9BF-956B-566F-99C6564C124A}"/>
                </a:ext>
              </a:extLst>
            </p:cNvPr>
            <p:cNvSpPr/>
            <p:nvPr/>
          </p:nvSpPr>
          <p:spPr>
            <a:xfrm>
              <a:off x="803544" y="5861087"/>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7A49DE41-EC3E-1847-28CF-AF933145EB8F}"/>
                </a:ext>
              </a:extLst>
            </p:cNvPr>
            <p:cNvGrpSpPr/>
            <p:nvPr/>
          </p:nvGrpSpPr>
          <p:grpSpPr>
            <a:xfrm>
              <a:off x="803544" y="5861087"/>
              <a:ext cx="5357111" cy="572719"/>
              <a:chOff x="803544" y="5008963"/>
              <a:chExt cx="5357111" cy="572719"/>
            </a:xfrm>
          </p:grpSpPr>
          <p:sp>
            <p:nvSpPr>
              <p:cNvPr id="16" name="Rectangle: Rounded Corners 15">
                <a:extLst>
                  <a:ext uri="{FF2B5EF4-FFF2-40B4-BE49-F238E27FC236}">
                    <a16:creationId xmlns:a16="http://schemas.microsoft.com/office/drawing/2014/main" id="{33E1B8F5-C861-4CB0-0A9F-AC6CF4CB4526}"/>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05669D05-1E17-EB10-CB54-3DA423D3AC47}"/>
                  </a:ext>
                </a:extLst>
              </p:cNvPr>
              <p:cNvSpPr txBox="1"/>
              <p:nvPr/>
            </p:nvSpPr>
            <p:spPr>
              <a:xfrm>
                <a:off x="1023716" y="5095267"/>
                <a:ext cx="5136939" cy="400110"/>
              </a:xfrm>
              <a:prstGeom prst="rect">
                <a:avLst/>
              </a:prstGeom>
              <a:noFill/>
            </p:spPr>
            <p:txBody>
              <a:bodyPr wrap="square" rtlCol="0">
                <a:spAutoFit/>
              </a:bodyPr>
              <a:lstStyle/>
              <a:p>
                <a:r>
                  <a:rPr lang="en-US" sz="2000" b="1" dirty="0"/>
                  <a:t>TỔNG QUAN SƠ ĐỒ LUỒNG DỊCH VỤ</a:t>
                </a:r>
                <a:endParaRPr lang="vi-VN" sz="2000" b="1" dirty="0"/>
              </a:p>
            </p:txBody>
          </p:sp>
        </p:grpSp>
      </p:grpSp>
    </p:spTree>
    <p:extLst>
      <p:ext uri="{BB962C8B-B14F-4D97-AF65-F5344CB8AC3E}">
        <p14:creationId xmlns:p14="http://schemas.microsoft.com/office/powerpoint/2010/main" val="50033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C7E79A8-54D3-D4B6-9438-B3AD883ADC04}"/>
              </a:ext>
            </a:extLst>
          </p:cNvPr>
          <p:cNvSpPr/>
          <p:nvPr/>
        </p:nvSpPr>
        <p:spPr>
          <a:xfrm>
            <a:off x="0" y="95597"/>
            <a:ext cx="2118049" cy="6762403"/>
          </a:xfrm>
          <a:prstGeom prst="roundRect">
            <a:avLst>
              <a:gd name="adj" fmla="val 9402"/>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 name="Rectangle: Rounded Corners 6">
            <a:extLst>
              <a:ext uri="{FF2B5EF4-FFF2-40B4-BE49-F238E27FC236}">
                <a16:creationId xmlns:a16="http://schemas.microsoft.com/office/drawing/2014/main" id="{71398443-0B75-9370-2C42-CD8D4ADDE709}"/>
              </a:ext>
            </a:extLst>
          </p:cNvPr>
          <p:cNvSpPr/>
          <p:nvPr/>
        </p:nvSpPr>
        <p:spPr>
          <a:xfrm>
            <a:off x="643783" y="0"/>
            <a:ext cx="830479" cy="2326740"/>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TextBox 7">
            <a:extLst>
              <a:ext uri="{FF2B5EF4-FFF2-40B4-BE49-F238E27FC236}">
                <a16:creationId xmlns:a16="http://schemas.microsoft.com/office/drawing/2014/main" id="{E1DE57CA-9D2A-4487-AF41-95DAADF9406C}"/>
              </a:ext>
            </a:extLst>
          </p:cNvPr>
          <p:cNvSpPr txBox="1"/>
          <p:nvPr/>
        </p:nvSpPr>
        <p:spPr>
          <a:xfrm>
            <a:off x="-1" y="2414440"/>
            <a:ext cx="2118049" cy="1631216"/>
          </a:xfrm>
          <a:prstGeom prst="rect">
            <a:avLst/>
          </a:prstGeom>
          <a:noFill/>
        </p:spPr>
        <p:txBody>
          <a:bodyPr wrap="square" rtlCol="0">
            <a:spAutoFit/>
          </a:bodyPr>
          <a:lstStyle/>
          <a:p>
            <a:pPr algn="ctr"/>
            <a:r>
              <a:rPr lang="en-US" sz="2500" b="1" dirty="0"/>
              <a:t>TỔNG QUAN SƠ ĐỒ LUỒNG </a:t>
            </a:r>
          </a:p>
          <a:p>
            <a:pPr algn="ctr"/>
            <a:r>
              <a:rPr lang="en-US" sz="2500" b="1" dirty="0"/>
              <a:t>DỊCH VỤ</a:t>
            </a:r>
            <a:endParaRPr lang="vi-VN" sz="2500" b="1" dirty="0"/>
          </a:p>
        </p:txBody>
      </p:sp>
      <p:pic>
        <p:nvPicPr>
          <p:cNvPr id="3" name="Picture 2">
            <a:extLst>
              <a:ext uri="{FF2B5EF4-FFF2-40B4-BE49-F238E27FC236}">
                <a16:creationId xmlns:a16="http://schemas.microsoft.com/office/drawing/2014/main" id="{631E7DD8-9005-9486-C63F-D0CE42209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712" y="159017"/>
            <a:ext cx="8822613" cy="6539966"/>
          </a:xfrm>
          <a:prstGeom prst="rect">
            <a:avLst/>
          </a:prstGeom>
        </p:spPr>
      </p:pic>
    </p:spTree>
    <p:extLst>
      <p:ext uri="{BB962C8B-B14F-4D97-AF65-F5344CB8AC3E}">
        <p14:creationId xmlns:p14="http://schemas.microsoft.com/office/powerpoint/2010/main" val="23053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C427C67-1EC8-07E0-EBB2-5B8E07D48C00}"/>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41ED840C-B2CE-A581-3446-36AD4288E3EC}"/>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B7C5C368-33E8-47CE-42F4-FEC26D25F0AF}"/>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7BF5B64C-B57C-22CC-2573-CC549736D57E}"/>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EABECFC8-BADE-AFE7-142F-5ECF9319510F}"/>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pic>
        <p:nvPicPr>
          <p:cNvPr id="4" name="Picture 3">
            <a:extLst>
              <a:ext uri="{FF2B5EF4-FFF2-40B4-BE49-F238E27FC236}">
                <a16:creationId xmlns:a16="http://schemas.microsoft.com/office/drawing/2014/main" id="{EE78FE0A-A31F-FD9D-697C-203F988EA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048" y="2160859"/>
            <a:ext cx="6995119" cy="4159260"/>
          </a:xfrm>
          <a:prstGeom prst="rect">
            <a:avLst/>
          </a:prstGeom>
          <a:effectLst>
            <a:outerShdw blurRad="50800" dist="38100" dir="5400000" algn="t" rotWithShape="0">
              <a:prstClr val="black">
                <a:alpha val="40000"/>
              </a:prstClr>
            </a:outerShdw>
          </a:effectLst>
        </p:spPr>
      </p:pic>
      <p:grpSp>
        <p:nvGrpSpPr>
          <p:cNvPr id="5" name="Group 4">
            <a:extLst>
              <a:ext uri="{FF2B5EF4-FFF2-40B4-BE49-F238E27FC236}">
                <a16:creationId xmlns:a16="http://schemas.microsoft.com/office/drawing/2014/main" id="{7A725A46-A19E-57CB-8FA9-AE9EB73429A9}"/>
              </a:ext>
            </a:extLst>
          </p:cNvPr>
          <p:cNvGrpSpPr/>
          <p:nvPr/>
        </p:nvGrpSpPr>
        <p:grpSpPr>
          <a:xfrm>
            <a:off x="242050" y="1237128"/>
            <a:ext cx="6995118" cy="688162"/>
            <a:chOff x="6581869" y="1167897"/>
            <a:chExt cx="5033258" cy="688162"/>
          </a:xfrm>
        </p:grpSpPr>
        <p:sp>
          <p:nvSpPr>
            <p:cNvPr id="6" name="Rectangle: Rounded Corners 5">
              <a:extLst>
                <a:ext uri="{FF2B5EF4-FFF2-40B4-BE49-F238E27FC236}">
                  <a16:creationId xmlns:a16="http://schemas.microsoft.com/office/drawing/2014/main" id="{42C90144-BE5D-83AF-62AD-260ECED54671}"/>
                </a:ext>
              </a:extLst>
            </p:cNvPr>
            <p:cNvSpPr/>
            <p:nvPr/>
          </p:nvSpPr>
          <p:spPr>
            <a:xfrm>
              <a:off x="6581869" y="1167897"/>
              <a:ext cx="5033258" cy="688162"/>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E703D538-945D-A898-A6A6-18EFB6F65C64}"/>
                </a:ext>
              </a:extLst>
            </p:cNvPr>
            <p:cNvSpPr txBox="1"/>
            <p:nvPr/>
          </p:nvSpPr>
          <p:spPr>
            <a:xfrm>
              <a:off x="6688796" y="1340935"/>
              <a:ext cx="4836845" cy="461665"/>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Truy cập trang </a:t>
              </a:r>
              <a:r>
                <a:rPr lang="vi-VN" sz="1200" dirty="0">
                  <a:solidFill>
                    <a:srgbClr val="0470DD"/>
                  </a:solidFill>
                  <a:latin typeface="Roboto" pitchFamily="2" charset="0"/>
                  <a:ea typeface="Roboto" pitchFamily="2" charset="0"/>
                  <a:hlinkClick r:id="rId3"/>
                </a:rPr>
                <a:t>https://agent.quantera.vn/</a:t>
              </a:r>
              <a:r>
                <a:rPr lang="vi-VN" sz="1200" dirty="0">
                  <a:solidFill>
                    <a:srgbClr val="0470DD"/>
                  </a:solidFill>
                  <a:latin typeface="Roboto" pitchFamily="2" charset="0"/>
                  <a:ea typeface="Roboto" pitchFamily="2" charset="0"/>
                </a:rPr>
                <a:t> để tải ứng dụng GoPaperless Agent và chọn hệ điều hành cần tải về. </a:t>
              </a:r>
            </a:p>
          </p:txBody>
        </p:sp>
      </p:grpSp>
      <p:sp>
        <p:nvSpPr>
          <p:cNvPr id="21" name="Rectangle: Rounded Corners 20">
            <a:extLst>
              <a:ext uri="{FF2B5EF4-FFF2-40B4-BE49-F238E27FC236}">
                <a16:creationId xmlns:a16="http://schemas.microsoft.com/office/drawing/2014/main" id="{C7A08304-D2E8-E39B-2176-831D6CF29121}"/>
              </a:ext>
            </a:extLst>
          </p:cNvPr>
          <p:cNvSpPr/>
          <p:nvPr/>
        </p:nvSpPr>
        <p:spPr>
          <a:xfrm>
            <a:off x="1945341" y="5952565"/>
            <a:ext cx="3612777" cy="367554"/>
          </a:xfrm>
          <a:prstGeom prst="roundRect">
            <a:avLst>
              <a:gd name="adj" fmla="val 45935"/>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8" name="Graphic 27" descr="Cursor with solid fill">
            <a:extLst>
              <a:ext uri="{FF2B5EF4-FFF2-40B4-BE49-F238E27FC236}">
                <a16:creationId xmlns:a16="http://schemas.microsoft.com/office/drawing/2014/main" id="{35BE9CCB-7816-E0FB-AF74-5A812D75D5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703093">
            <a:off x="1269848" y="5994261"/>
            <a:ext cx="651713" cy="651713"/>
          </a:xfrm>
          <a:prstGeom prst="rect">
            <a:avLst/>
          </a:prstGeom>
        </p:spPr>
      </p:pic>
      <p:sp>
        <p:nvSpPr>
          <p:cNvPr id="29" name="Rectangle: Rounded Corners 28">
            <a:extLst>
              <a:ext uri="{FF2B5EF4-FFF2-40B4-BE49-F238E27FC236}">
                <a16:creationId xmlns:a16="http://schemas.microsoft.com/office/drawing/2014/main" id="{A9C47578-33D5-790C-D014-4F4227147080}"/>
              </a:ext>
            </a:extLst>
          </p:cNvPr>
          <p:cNvSpPr/>
          <p:nvPr/>
        </p:nvSpPr>
        <p:spPr>
          <a:xfrm>
            <a:off x="7763435" y="1237129"/>
            <a:ext cx="4105836" cy="3774142"/>
          </a:xfrm>
          <a:prstGeom prst="roundRect">
            <a:avLst>
              <a:gd name="adj" fmla="val 5968"/>
            </a:avLst>
          </a:prstGeom>
          <a:noFill/>
          <a:ln>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TextBox 29">
            <a:extLst>
              <a:ext uri="{FF2B5EF4-FFF2-40B4-BE49-F238E27FC236}">
                <a16:creationId xmlns:a16="http://schemas.microsoft.com/office/drawing/2014/main" id="{A50E8C5E-CD07-28D5-0A11-EFAE4C554419}"/>
              </a:ext>
            </a:extLst>
          </p:cNvPr>
          <p:cNvSpPr txBox="1"/>
          <p:nvPr/>
        </p:nvSpPr>
        <p:spPr>
          <a:xfrm>
            <a:off x="8457099" y="1350376"/>
            <a:ext cx="2718508" cy="276999"/>
          </a:xfrm>
          <a:prstGeom prst="rect">
            <a:avLst/>
          </a:prstGeom>
          <a:noFill/>
        </p:spPr>
        <p:txBody>
          <a:bodyPr wrap="square" rtlCol="0">
            <a:spAutoFit/>
          </a:bodyPr>
          <a:lstStyle/>
          <a:p>
            <a:pPr algn="ctr"/>
            <a:r>
              <a:rPr lang="vi-VN" sz="1200" b="1" dirty="0">
                <a:solidFill>
                  <a:srgbClr val="0470DD"/>
                </a:solidFill>
              </a:rPr>
              <a:t>YÊU CẦU HỆ THỐNG </a:t>
            </a:r>
          </a:p>
        </p:txBody>
      </p:sp>
      <p:grpSp>
        <p:nvGrpSpPr>
          <p:cNvPr id="1025" name="Group 1024">
            <a:extLst>
              <a:ext uri="{FF2B5EF4-FFF2-40B4-BE49-F238E27FC236}">
                <a16:creationId xmlns:a16="http://schemas.microsoft.com/office/drawing/2014/main" id="{EF899503-6199-3631-E78A-6235B1967150}"/>
              </a:ext>
            </a:extLst>
          </p:cNvPr>
          <p:cNvGrpSpPr/>
          <p:nvPr/>
        </p:nvGrpSpPr>
        <p:grpSpPr>
          <a:xfrm>
            <a:off x="8121072" y="1812042"/>
            <a:ext cx="3244983" cy="276999"/>
            <a:chOff x="6018245" y="1443965"/>
            <a:chExt cx="3244983" cy="276999"/>
          </a:xfrm>
        </p:grpSpPr>
        <p:sp>
          <p:nvSpPr>
            <p:cNvPr id="1026" name="TextBox 1025">
              <a:extLst>
                <a:ext uri="{FF2B5EF4-FFF2-40B4-BE49-F238E27FC236}">
                  <a16:creationId xmlns:a16="http://schemas.microsoft.com/office/drawing/2014/main" id="{86A3C717-2F29-D34B-7A38-1ABB99BCEF09}"/>
                </a:ext>
              </a:extLst>
            </p:cNvPr>
            <p:cNvSpPr txBox="1"/>
            <p:nvPr/>
          </p:nvSpPr>
          <p:spPr>
            <a:xfrm>
              <a:off x="6092138" y="1443965"/>
              <a:ext cx="3171090" cy="276999"/>
            </a:xfrm>
            <a:prstGeom prst="rect">
              <a:avLst/>
            </a:prstGeom>
            <a:noFill/>
          </p:spPr>
          <p:txBody>
            <a:bodyPr wrap="square" rtlCol="0">
              <a:spAutoFit/>
            </a:bodyPr>
            <a:lstStyle/>
            <a:p>
              <a:r>
                <a:rPr lang="vi-VN" sz="1200" dirty="0">
                  <a:latin typeface="Roboto" pitchFamily="2" charset="0"/>
                  <a:ea typeface="Roboto" pitchFamily="2" charset="0"/>
                </a:rPr>
                <a:t>Hệ điều hành:</a:t>
              </a:r>
            </a:p>
          </p:txBody>
        </p:sp>
        <p:sp>
          <p:nvSpPr>
            <p:cNvPr id="1027" name="Oval 1026">
              <a:extLst>
                <a:ext uri="{FF2B5EF4-FFF2-40B4-BE49-F238E27FC236}">
                  <a16:creationId xmlns:a16="http://schemas.microsoft.com/office/drawing/2014/main" id="{1057299C-94B4-F016-0F56-69C16AB3816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28" name="Group 1027">
            <a:extLst>
              <a:ext uri="{FF2B5EF4-FFF2-40B4-BE49-F238E27FC236}">
                <a16:creationId xmlns:a16="http://schemas.microsoft.com/office/drawing/2014/main" id="{E800B7FE-F2DB-BCB2-4CE9-21E8D093087D}"/>
              </a:ext>
            </a:extLst>
          </p:cNvPr>
          <p:cNvGrpSpPr/>
          <p:nvPr/>
        </p:nvGrpSpPr>
        <p:grpSpPr>
          <a:xfrm>
            <a:off x="8121072" y="4194149"/>
            <a:ext cx="3244983" cy="276999"/>
            <a:chOff x="6018245" y="1443965"/>
            <a:chExt cx="3244983" cy="276999"/>
          </a:xfrm>
        </p:grpSpPr>
        <p:sp>
          <p:nvSpPr>
            <p:cNvPr id="1029" name="TextBox 1028">
              <a:extLst>
                <a:ext uri="{FF2B5EF4-FFF2-40B4-BE49-F238E27FC236}">
                  <a16:creationId xmlns:a16="http://schemas.microsoft.com/office/drawing/2014/main" id="{393CED2E-CA94-4F28-FDF7-032333969F14}"/>
                </a:ext>
              </a:extLst>
            </p:cNvPr>
            <p:cNvSpPr txBox="1"/>
            <p:nvPr/>
          </p:nvSpPr>
          <p:spPr>
            <a:xfrm>
              <a:off x="6092138" y="1443965"/>
              <a:ext cx="3171090" cy="276999"/>
            </a:xfrm>
            <a:prstGeom prst="rect">
              <a:avLst/>
            </a:prstGeom>
            <a:noFill/>
          </p:spPr>
          <p:txBody>
            <a:bodyPr wrap="square" rtlCol="0">
              <a:spAutoFit/>
            </a:bodyPr>
            <a:lstStyle/>
            <a:p>
              <a:r>
                <a:rPr lang="vi-VN" sz="1200" dirty="0">
                  <a:latin typeface="Roboto" pitchFamily="2" charset="0"/>
                  <a:ea typeface="Roboto" pitchFamily="2" charset="0"/>
                </a:rPr>
                <a:t>Quyền cài đặt phần mềm (Administrator)</a:t>
              </a:r>
            </a:p>
          </p:txBody>
        </p:sp>
        <p:sp>
          <p:nvSpPr>
            <p:cNvPr id="1030" name="Oval 1029">
              <a:extLst>
                <a:ext uri="{FF2B5EF4-FFF2-40B4-BE49-F238E27FC236}">
                  <a16:creationId xmlns:a16="http://schemas.microsoft.com/office/drawing/2014/main" id="{74B13E3A-0AB6-F2BD-DCE0-0157CA5A226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31" name="Group 1030">
            <a:extLst>
              <a:ext uri="{FF2B5EF4-FFF2-40B4-BE49-F238E27FC236}">
                <a16:creationId xmlns:a16="http://schemas.microsoft.com/office/drawing/2014/main" id="{E5784250-CE9C-DE0A-0D34-240F1BDCE1D9}"/>
              </a:ext>
            </a:extLst>
          </p:cNvPr>
          <p:cNvGrpSpPr/>
          <p:nvPr/>
        </p:nvGrpSpPr>
        <p:grpSpPr>
          <a:xfrm>
            <a:off x="8121072" y="4549093"/>
            <a:ext cx="3244983" cy="276999"/>
            <a:chOff x="6018245" y="1443965"/>
            <a:chExt cx="3244983" cy="276999"/>
          </a:xfrm>
        </p:grpSpPr>
        <p:sp>
          <p:nvSpPr>
            <p:cNvPr id="1032" name="TextBox 1031">
              <a:extLst>
                <a:ext uri="{FF2B5EF4-FFF2-40B4-BE49-F238E27FC236}">
                  <a16:creationId xmlns:a16="http://schemas.microsoft.com/office/drawing/2014/main" id="{69E35F1B-4F55-D1CE-CF16-114DA81584C0}"/>
                </a:ext>
              </a:extLst>
            </p:cNvPr>
            <p:cNvSpPr txBox="1"/>
            <p:nvPr/>
          </p:nvSpPr>
          <p:spPr>
            <a:xfrm>
              <a:off x="6092138" y="1443965"/>
              <a:ext cx="3171090" cy="276999"/>
            </a:xfrm>
            <a:prstGeom prst="rect">
              <a:avLst/>
            </a:prstGeom>
            <a:noFill/>
          </p:spPr>
          <p:txBody>
            <a:bodyPr wrap="square" rtlCol="0">
              <a:spAutoFit/>
            </a:bodyPr>
            <a:lstStyle/>
            <a:p>
              <a:r>
                <a:rPr lang="vi-VN" sz="1200" dirty="0">
                  <a:latin typeface="Roboto" pitchFamily="2" charset="0"/>
                  <a:ea typeface="Roboto" pitchFamily="2" charset="0"/>
                </a:rPr>
                <a:t>Kết nối Internet ổn định</a:t>
              </a:r>
            </a:p>
          </p:txBody>
        </p:sp>
        <p:sp>
          <p:nvSpPr>
            <p:cNvPr id="1033" name="Oval 1032">
              <a:extLst>
                <a:ext uri="{FF2B5EF4-FFF2-40B4-BE49-F238E27FC236}">
                  <a16:creationId xmlns:a16="http://schemas.microsoft.com/office/drawing/2014/main" id="{A4A9FB4C-47E1-068C-3D95-ACF1294EF70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34" name="Group 1033">
            <a:extLst>
              <a:ext uri="{FF2B5EF4-FFF2-40B4-BE49-F238E27FC236}">
                <a16:creationId xmlns:a16="http://schemas.microsoft.com/office/drawing/2014/main" id="{5C41812B-CAB4-F3E6-17CA-10A89A77DD92}"/>
              </a:ext>
            </a:extLst>
          </p:cNvPr>
          <p:cNvGrpSpPr/>
          <p:nvPr/>
        </p:nvGrpSpPr>
        <p:grpSpPr>
          <a:xfrm>
            <a:off x="7741383" y="5435294"/>
            <a:ext cx="4114903" cy="884825"/>
            <a:chOff x="6581869" y="1167896"/>
            <a:chExt cx="2960832" cy="884825"/>
          </a:xfrm>
        </p:grpSpPr>
        <p:sp>
          <p:nvSpPr>
            <p:cNvPr id="1035" name="Rectangle: Rounded Corners 1034">
              <a:extLst>
                <a:ext uri="{FF2B5EF4-FFF2-40B4-BE49-F238E27FC236}">
                  <a16:creationId xmlns:a16="http://schemas.microsoft.com/office/drawing/2014/main" id="{7B69D7DA-6D21-22FB-94A0-19EA21B7B0C1}"/>
                </a:ext>
              </a:extLst>
            </p:cNvPr>
            <p:cNvSpPr/>
            <p:nvPr/>
          </p:nvSpPr>
          <p:spPr>
            <a:xfrm>
              <a:off x="6581869" y="1167896"/>
              <a:ext cx="2960832" cy="884825"/>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36" name="TextBox 1035">
              <a:extLst>
                <a:ext uri="{FF2B5EF4-FFF2-40B4-BE49-F238E27FC236}">
                  <a16:creationId xmlns:a16="http://schemas.microsoft.com/office/drawing/2014/main" id="{97FEAB15-7E7A-92C2-08BE-05FEC3F49A77}"/>
                </a:ext>
              </a:extLst>
            </p:cNvPr>
            <p:cNvSpPr txBox="1"/>
            <p:nvPr/>
          </p:nvSpPr>
          <p:spPr>
            <a:xfrm>
              <a:off x="6650096" y="1287143"/>
              <a:ext cx="2824378" cy="646331"/>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Người dùng truy cập đường link </a:t>
              </a:r>
              <a:r>
                <a:rPr lang="vi-VN" sz="1200" dirty="0">
                  <a:solidFill>
                    <a:srgbClr val="0470DD"/>
                  </a:solidFill>
                  <a:latin typeface="Roboto" pitchFamily="2" charset="0"/>
                  <a:ea typeface="Roboto" pitchFamily="2" charset="0"/>
                  <a:hlinkClick r:id="rId6">
                    <a:extLst>
                      <a:ext uri="{A12FA001-AC4F-418D-AE19-62706E023703}">
                        <ahyp:hlinkClr xmlns:ahyp="http://schemas.microsoft.com/office/drawing/2018/hyperlinkcolor" val="tx"/>
                      </a:ext>
                    </a:extLst>
                  </a:hlinkClick>
                </a:rPr>
                <a:t>https://agent.quantera.vn/installation</a:t>
              </a:r>
              <a:r>
                <a:rPr lang="vi-VN" sz="1200" dirty="0">
                  <a:solidFill>
                    <a:srgbClr val="0470DD"/>
                  </a:solidFill>
                  <a:latin typeface="Roboto" pitchFamily="2" charset="0"/>
                  <a:ea typeface="Roboto" pitchFamily="2" charset="0"/>
                </a:rPr>
                <a:t> để được hướng dẫn cài đặt hoặc gỡ ứng dụng GoPaperless Agent</a:t>
              </a:r>
            </a:p>
          </p:txBody>
        </p:sp>
      </p:grpSp>
      <p:grpSp>
        <p:nvGrpSpPr>
          <p:cNvPr id="1037" name="Group 1036">
            <a:extLst>
              <a:ext uri="{FF2B5EF4-FFF2-40B4-BE49-F238E27FC236}">
                <a16:creationId xmlns:a16="http://schemas.microsoft.com/office/drawing/2014/main" id="{E0C6CF02-EC54-86FB-2670-A39E98FB0A83}"/>
              </a:ext>
            </a:extLst>
          </p:cNvPr>
          <p:cNvGrpSpPr/>
          <p:nvPr/>
        </p:nvGrpSpPr>
        <p:grpSpPr>
          <a:xfrm>
            <a:off x="146261" y="1001559"/>
            <a:ext cx="1655646" cy="433299"/>
            <a:chOff x="615393" y="1053429"/>
            <a:chExt cx="1655646" cy="433299"/>
          </a:xfrm>
        </p:grpSpPr>
        <p:pic>
          <p:nvPicPr>
            <p:cNvPr id="1038" name="Graphic 1037" descr="Badge Tick with solid fill">
              <a:extLst>
                <a:ext uri="{FF2B5EF4-FFF2-40B4-BE49-F238E27FC236}">
                  <a16:creationId xmlns:a16="http://schemas.microsoft.com/office/drawing/2014/main" id="{14F9485A-3D77-F8FE-E811-12CF2ACF15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393" y="1053429"/>
              <a:ext cx="433299" cy="433299"/>
            </a:xfrm>
            <a:prstGeom prst="rect">
              <a:avLst/>
            </a:prstGeom>
          </p:spPr>
        </p:pic>
        <p:sp>
          <p:nvSpPr>
            <p:cNvPr id="1039" name="TextBox 1038">
              <a:extLst>
                <a:ext uri="{FF2B5EF4-FFF2-40B4-BE49-F238E27FC236}">
                  <a16:creationId xmlns:a16="http://schemas.microsoft.com/office/drawing/2014/main" id="{9364E290-496A-98A9-20CA-DF08E89E036F}"/>
                </a:ext>
              </a:extLst>
            </p:cNvPr>
            <p:cNvSpPr txBox="1"/>
            <p:nvPr/>
          </p:nvSpPr>
          <p:spPr>
            <a:xfrm>
              <a:off x="1048693" y="1131579"/>
              <a:ext cx="1222346" cy="276999"/>
            </a:xfrm>
            <a:prstGeom prst="rect">
              <a:avLst/>
            </a:prstGeom>
            <a:noFill/>
          </p:spPr>
          <p:txBody>
            <a:bodyPr wrap="square" rtlCol="0">
              <a:spAutoFit/>
            </a:bodyPr>
            <a:lstStyle/>
            <a:p>
              <a:r>
                <a:rPr lang="vi-VN" sz="1200" b="1" dirty="0">
                  <a:solidFill>
                    <a:srgbClr val="0470DD"/>
                  </a:solidFill>
                </a:rPr>
                <a:t>CÀI ĐẶT</a:t>
              </a:r>
            </a:p>
          </p:txBody>
        </p:sp>
      </p:grpSp>
      <p:grpSp>
        <p:nvGrpSpPr>
          <p:cNvPr id="1040" name="Group 1039">
            <a:extLst>
              <a:ext uri="{FF2B5EF4-FFF2-40B4-BE49-F238E27FC236}">
                <a16:creationId xmlns:a16="http://schemas.microsoft.com/office/drawing/2014/main" id="{19D1E061-AE50-B13A-EC89-0762C127F1B4}"/>
              </a:ext>
            </a:extLst>
          </p:cNvPr>
          <p:cNvGrpSpPr/>
          <p:nvPr/>
        </p:nvGrpSpPr>
        <p:grpSpPr>
          <a:xfrm>
            <a:off x="7646562" y="5194705"/>
            <a:ext cx="2291174" cy="433299"/>
            <a:chOff x="615393" y="1053429"/>
            <a:chExt cx="2291174" cy="433299"/>
          </a:xfrm>
        </p:grpSpPr>
        <p:pic>
          <p:nvPicPr>
            <p:cNvPr id="1041" name="Graphic 1040" descr="Badge Tick with solid fill">
              <a:extLst>
                <a:ext uri="{FF2B5EF4-FFF2-40B4-BE49-F238E27FC236}">
                  <a16:creationId xmlns:a16="http://schemas.microsoft.com/office/drawing/2014/main" id="{D0794385-A140-6C7F-AF53-5447494371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393" y="1053429"/>
              <a:ext cx="433299" cy="433299"/>
            </a:xfrm>
            <a:prstGeom prst="rect">
              <a:avLst/>
            </a:prstGeom>
          </p:spPr>
        </p:pic>
        <p:sp>
          <p:nvSpPr>
            <p:cNvPr id="1042" name="TextBox 1041">
              <a:extLst>
                <a:ext uri="{FF2B5EF4-FFF2-40B4-BE49-F238E27FC236}">
                  <a16:creationId xmlns:a16="http://schemas.microsoft.com/office/drawing/2014/main" id="{9414E57F-309F-65B9-B7EA-1E3D700C5025}"/>
                </a:ext>
              </a:extLst>
            </p:cNvPr>
            <p:cNvSpPr txBox="1"/>
            <p:nvPr/>
          </p:nvSpPr>
          <p:spPr>
            <a:xfrm>
              <a:off x="1048693" y="1131579"/>
              <a:ext cx="1857874" cy="276999"/>
            </a:xfrm>
            <a:prstGeom prst="rect">
              <a:avLst/>
            </a:prstGeom>
            <a:noFill/>
          </p:spPr>
          <p:txBody>
            <a:bodyPr wrap="square" rtlCol="0">
              <a:spAutoFit/>
            </a:bodyPr>
            <a:lstStyle/>
            <a:p>
              <a:r>
                <a:rPr lang="vi-VN" sz="1200" b="1" dirty="0">
                  <a:solidFill>
                    <a:srgbClr val="0470DD"/>
                  </a:solidFill>
                </a:rPr>
                <a:t>HƯỚNG DẪN</a:t>
              </a:r>
            </a:p>
          </p:txBody>
        </p:sp>
      </p:grpSp>
      <p:pic>
        <p:nvPicPr>
          <p:cNvPr id="1044" name="Picture 1043">
            <a:extLst>
              <a:ext uri="{FF2B5EF4-FFF2-40B4-BE49-F238E27FC236}">
                <a16:creationId xmlns:a16="http://schemas.microsoft.com/office/drawing/2014/main" id="{1020F353-38C6-C7F4-84A0-11F170801D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0205" y="2361888"/>
            <a:ext cx="1318007" cy="812372"/>
          </a:xfrm>
          <a:prstGeom prst="rect">
            <a:avLst/>
          </a:prstGeom>
        </p:spPr>
      </p:pic>
      <p:pic>
        <p:nvPicPr>
          <p:cNvPr id="1046" name="Picture 1045">
            <a:extLst>
              <a:ext uri="{FF2B5EF4-FFF2-40B4-BE49-F238E27FC236}">
                <a16:creationId xmlns:a16="http://schemas.microsoft.com/office/drawing/2014/main" id="{7C9CECD7-5FA4-1D4F-1C37-D8DF5B9864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6842" y="2302611"/>
            <a:ext cx="883914" cy="876842"/>
          </a:xfrm>
          <a:prstGeom prst="rect">
            <a:avLst/>
          </a:prstGeom>
        </p:spPr>
      </p:pic>
      <p:sp>
        <p:nvSpPr>
          <p:cNvPr id="1048" name="TextBox 1047">
            <a:extLst>
              <a:ext uri="{FF2B5EF4-FFF2-40B4-BE49-F238E27FC236}">
                <a16:creationId xmlns:a16="http://schemas.microsoft.com/office/drawing/2014/main" id="{BD5ACDFB-6CDF-1669-D27A-FEFA8C8CB584}"/>
              </a:ext>
            </a:extLst>
          </p:cNvPr>
          <p:cNvSpPr txBox="1"/>
          <p:nvPr/>
        </p:nvSpPr>
        <p:spPr>
          <a:xfrm>
            <a:off x="8194963" y="3310245"/>
            <a:ext cx="1742773" cy="646331"/>
          </a:xfrm>
          <a:prstGeom prst="rect">
            <a:avLst/>
          </a:prstGeom>
          <a:noFill/>
        </p:spPr>
        <p:txBody>
          <a:bodyPr wrap="square" rtlCol="0">
            <a:spAutoFit/>
          </a:bodyPr>
          <a:lstStyle/>
          <a:p>
            <a:r>
              <a:rPr lang="vi-VN" sz="1200" dirty="0">
                <a:latin typeface="Roboto" pitchFamily="2" charset="0"/>
                <a:ea typeface="Roboto" pitchFamily="2" charset="0"/>
              </a:rPr>
              <a:t>Windows 8 trở lên (Windows 8/10/11, </a:t>
            </a:r>
          </a:p>
          <a:p>
            <a:r>
              <a:rPr lang="vi-VN" sz="1200" dirty="0">
                <a:latin typeface="Roboto" pitchFamily="2" charset="0"/>
                <a:ea typeface="Roboto" pitchFamily="2" charset="0"/>
              </a:rPr>
              <a:t>hỗ trợ 32-bit và 64-bit)</a:t>
            </a:r>
          </a:p>
        </p:txBody>
      </p:sp>
      <p:sp>
        <p:nvSpPr>
          <p:cNvPr id="2" name="TextBox 1">
            <a:extLst>
              <a:ext uri="{FF2B5EF4-FFF2-40B4-BE49-F238E27FC236}">
                <a16:creationId xmlns:a16="http://schemas.microsoft.com/office/drawing/2014/main" id="{312E9648-34FC-8198-4840-B65724206DC8}"/>
              </a:ext>
            </a:extLst>
          </p:cNvPr>
          <p:cNvSpPr txBox="1"/>
          <p:nvPr/>
        </p:nvSpPr>
        <p:spPr>
          <a:xfrm>
            <a:off x="10018692" y="3336699"/>
            <a:ext cx="1742773" cy="276999"/>
          </a:xfrm>
          <a:prstGeom prst="rect">
            <a:avLst/>
          </a:prstGeom>
          <a:noFill/>
        </p:spPr>
        <p:txBody>
          <a:bodyPr wrap="square" rtlCol="0">
            <a:spAutoFit/>
          </a:bodyPr>
          <a:lstStyle/>
          <a:p>
            <a:r>
              <a:rPr lang="vi-VN" sz="1200" dirty="0">
                <a:latin typeface="Roboto" pitchFamily="2" charset="0"/>
                <a:ea typeface="Roboto" pitchFamily="2" charset="0"/>
              </a:rPr>
              <a:t>MacOS 10.15 trở lên</a:t>
            </a:r>
          </a:p>
        </p:txBody>
      </p:sp>
    </p:spTree>
    <p:extLst>
      <p:ext uri="{BB962C8B-B14F-4D97-AF65-F5344CB8AC3E}">
        <p14:creationId xmlns:p14="http://schemas.microsoft.com/office/powerpoint/2010/main" val="3132320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03130-3E7B-AF96-93F0-006B248FB15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675B5E0-F573-914A-5132-FBCAEA421951}"/>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A0D9AE19-FAB8-7AEE-1098-6DED977F9F70}"/>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76BB2375-EE68-BC3E-99CC-3C4E25825C9A}"/>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DEA9706D-7BCE-103D-1ECC-E7A56296C9FF}"/>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B63ACE63-7FF0-2E9C-340B-E7D6627503CB}"/>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sp>
        <p:nvSpPr>
          <p:cNvPr id="2" name="TextBox 1">
            <a:extLst>
              <a:ext uri="{FF2B5EF4-FFF2-40B4-BE49-F238E27FC236}">
                <a16:creationId xmlns:a16="http://schemas.microsoft.com/office/drawing/2014/main" id="{FB45D2E1-A456-63D0-A8AE-5061060E796B}"/>
              </a:ext>
            </a:extLst>
          </p:cNvPr>
          <p:cNvSpPr txBox="1"/>
          <p:nvPr/>
        </p:nvSpPr>
        <p:spPr>
          <a:xfrm>
            <a:off x="2055121" y="5371272"/>
            <a:ext cx="2449349" cy="276999"/>
          </a:xfrm>
          <a:prstGeom prst="rect">
            <a:avLst/>
          </a:prstGeom>
          <a:noFill/>
        </p:spPr>
        <p:txBody>
          <a:bodyPr wrap="square" rtlCol="0">
            <a:spAutoFit/>
          </a:bodyPr>
          <a:lstStyle/>
          <a:p>
            <a:pPr algn="ctr"/>
            <a:r>
              <a:rPr lang="vi-VN" sz="1200" b="1" dirty="0">
                <a:latin typeface="Roboto" pitchFamily="2" charset="0"/>
                <a:ea typeface="Roboto" pitchFamily="2" charset="0"/>
              </a:rPr>
              <a:t>Màn hình đăng nhập</a:t>
            </a:r>
          </a:p>
        </p:txBody>
      </p:sp>
      <p:grpSp>
        <p:nvGrpSpPr>
          <p:cNvPr id="23" name="Group 22">
            <a:extLst>
              <a:ext uri="{FF2B5EF4-FFF2-40B4-BE49-F238E27FC236}">
                <a16:creationId xmlns:a16="http://schemas.microsoft.com/office/drawing/2014/main" id="{67B2A2D4-81E0-072D-93BB-45F52F8B6B0A}"/>
              </a:ext>
            </a:extLst>
          </p:cNvPr>
          <p:cNvGrpSpPr/>
          <p:nvPr/>
        </p:nvGrpSpPr>
        <p:grpSpPr>
          <a:xfrm>
            <a:off x="722191" y="5822062"/>
            <a:ext cx="5115209" cy="688162"/>
            <a:chOff x="6581869" y="1167897"/>
            <a:chExt cx="5115209" cy="688162"/>
          </a:xfrm>
        </p:grpSpPr>
        <p:sp>
          <p:nvSpPr>
            <p:cNvPr id="22" name="Rectangle: Rounded Corners 21">
              <a:extLst>
                <a:ext uri="{FF2B5EF4-FFF2-40B4-BE49-F238E27FC236}">
                  <a16:creationId xmlns:a16="http://schemas.microsoft.com/office/drawing/2014/main" id="{0E413B1D-A74B-6B5A-4738-8A5FDF6057D5}"/>
                </a:ext>
              </a:extLst>
            </p:cNvPr>
            <p:cNvSpPr/>
            <p:nvPr/>
          </p:nvSpPr>
          <p:spPr>
            <a:xfrm>
              <a:off x="6581869" y="1167897"/>
              <a:ext cx="5115208" cy="688162"/>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TextBox 11">
              <a:extLst>
                <a:ext uri="{FF2B5EF4-FFF2-40B4-BE49-F238E27FC236}">
                  <a16:creationId xmlns:a16="http://schemas.microsoft.com/office/drawing/2014/main" id="{07F2A235-69D0-B2D8-4BF4-43D0A4B67CD6}"/>
                </a:ext>
              </a:extLst>
            </p:cNvPr>
            <p:cNvSpPr txBox="1"/>
            <p:nvPr/>
          </p:nvSpPr>
          <p:spPr>
            <a:xfrm>
              <a:off x="6718322" y="1281146"/>
              <a:ext cx="4978756" cy="461665"/>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Tại </a:t>
              </a:r>
              <a:r>
                <a:rPr lang="vi-VN" sz="1200" b="1" dirty="0">
                  <a:solidFill>
                    <a:srgbClr val="0470DD"/>
                  </a:solidFill>
                  <a:latin typeface="Roboto" pitchFamily="2" charset="0"/>
                  <a:ea typeface="Roboto" pitchFamily="2" charset="0"/>
                </a:rPr>
                <a:t>màn hình đăng nhập</a:t>
              </a:r>
              <a:r>
                <a:rPr lang="vi-VN" sz="1200" dirty="0">
                  <a:solidFill>
                    <a:srgbClr val="0470DD"/>
                  </a:solidFill>
                  <a:latin typeface="Roboto" pitchFamily="2" charset="0"/>
                  <a:ea typeface="Roboto" pitchFamily="2" charset="0"/>
                </a:rPr>
                <a:t>, người dùng chọn hình thức đăng nhập phù hợp: </a:t>
              </a:r>
              <a:r>
                <a:rPr lang="vi-VN" sz="1200" b="1" dirty="0">
                  <a:solidFill>
                    <a:srgbClr val="0470DD"/>
                  </a:solidFill>
                  <a:latin typeface="Roboto" pitchFamily="2" charset="0"/>
                  <a:ea typeface="Roboto" pitchFamily="2" charset="0"/>
                </a:rPr>
                <a:t>Đăng nhập với Mobile-ID, Google hoặc VNeID</a:t>
              </a:r>
              <a:r>
                <a:rPr lang="vi-VN" sz="1200" dirty="0">
                  <a:solidFill>
                    <a:srgbClr val="0470DD"/>
                  </a:solidFill>
                  <a:latin typeface="Roboto" pitchFamily="2" charset="0"/>
                  <a:ea typeface="Roboto" pitchFamily="2" charset="0"/>
                </a:rPr>
                <a:t>.</a:t>
              </a:r>
            </a:p>
          </p:txBody>
        </p:sp>
      </p:grpSp>
      <p:pic>
        <p:nvPicPr>
          <p:cNvPr id="14" name="Picture 2">
            <a:extLst>
              <a:ext uri="{FF2B5EF4-FFF2-40B4-BE49-F238E27FC236}">
                <a16:creationId xmlns:a16="http://schemas.microsoft.com/office/drawing/2014/main" id="{70E1ACBD-F9F4-5562-0E24-F26231840C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795" y="1629000"/>
            <a:ext cx="6000000" cy="360000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8306E7EB-7F0B-9B35-1B9F-DCFAF796E20D}"/>
              </a:ext>
            </a:extLst>
          </p:cNvPr>
          <p:cNvGrpSpPr/>
          <p:nvPr/>
        </p:nvGrpSpPr>
        <p:grpSpPr>
          <a:xfrm>
            <a:off x="167812" y="976463"/>
            <a:ext cx="5975530" cy="433299"/>
            <a:chOff x="615393" y="1053429"/>
            <a:chExt cx="5975530" cy="433299"/>
          </a:xfrm>
        </p:grpSpPr>
        <p:pic>
          <p:nvPicPr>
            <p:cNvPr id="17" name="Graphic 16" descr="Badge Tick with solid fill">
              <a:extLst>
                <a:ext uri="{FF2B5EF4-FFF2-40B4-BE49-F238E27FC236}">
                  <a16:creationId xmlns:a16="http://schemas.microsoft.com/office/drawing/2014/main" id="{73D7806E-3066-F513-E310-9D860771AE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5393" y="1053429"/>
              <a:ext cx="433299" cy="433299"/>
            </a:xfrm>
            <a:prstGeom prst="rect">
              <a:avLst/>
            </a:prstGeom>
          </p:spPr>
        </p:pic>
        <p:sp>
          <p:nvSpPr>
            <p:cNvPr id="18" name="TextBox 17">
              <a:extLst>
                <a:ext uri="{FF2B5EF4-FFF2-40B4-BE49-F238E27FC236}">
                  <a16:creationId xmlns:a16="http://schemas.microsoft.com/office/drawing/2014/main" id="{78072ED1-5360-E95E-187C-6FE8833FA12C}"/>
                </a:ext>
              </a:extLst>
            </p:cNvPr>
            <p:cNvSpPr txBox="1"/>
            <p:nvPr/>
          </p:nvSpPr>
          <p:spPr>
            <a:xfrm>
              <a:off x="1048692" y="1131579"/>
              <a:ext cx="5542231" cy="276999"/>
            </a:xfrm>
            <a:prstGeom prst="rect">
              <a:avLst/>
            </a:prstGeom>
            <a:noFill/>
          </p:spPr>
          <p:txBody>
            <a:bodyPr wrap="square" rtlCol="0">
              <a:spAutoFit/>
            </a:bodyPr>
            <a:lstStyle/>
            <a:p>
              <a:r>
                <a:rPr lang="vi-VN" sz="1200" b="1" dirty="0">
                  <a:solidFill>
                    <a:srgbClr val="0470DD"/>
                  </a:solidFill>
                </a:rPr>
                <a:t>ĐĂNG NHẬP</a:t>
              </a:r>
            </a:p>
          </p:txBody>
        </p:sp>
      </p:grpSp>
      <p:grpSp>
        <p:nvGrpSpPr>
          <p:cNvPr id="24" name="Group 23">
            <a:extLst>
              <a:ext uri="{FF2B5EF4-FFF2-40B4-BE49-F238E27FC236}">
                <a16:creationId xmlns:a16="http://schemas.microsoft.com/office/drawing/2014/main" id="{B6CE71EA-7CFA-8C36-6182-9A0C30E921D2}"/>
              </a:ext>
            </a:extLst>
          </p:cNvPr>
          <p:cNvGrpSpPr/>
          <p:nvPr/>
        </p:nvGrpSpPr>
        <p:grpSpPr>
          <a:xfrm>
            <a:off x="6391018" y="5822062"/>
            <a:ext cx="5270992" cy="688162"/>
            <a:chOff x="6581869" y="1167897"/>
            <a:chExt cx="5115208" cy="688162"/>
          </a:xfrm>
        </p:grpSpPr>
        <p:sp>
          <p:nvSpPr>
            <p:cNvPr id="25" name="Rectangle: Rounded Corners 24">
              <a:extLst>
                <a:ext uri="{FF2B5EF4-FFF2-40B4-BE49-F238E27FC236}">
                  <a16:creationId xmlns:a16="http://schemas.microsoft.com/office/drawing/2014/main" id="{D13FC0DB-131D-B368-EF5C-795172287919}"/>
                </a:ext>
              </a:extLst>
            </p:cNvPr>
            <p:cNvSpPr/>
            <p:nvPr/>
          </p:nvSpPr>
          <p:spPr>
            <a:xfrm>
              <a:off x="6581869" y="1167897"/>
              <a:ext cx="5115208" cy="688162"/>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2E6FFA0C-641E-6B84-381D-837018B317FE}"/>
                </a:ext>
              </a:extLst>
            </p:cNvPr>
            <p:cNvSpPr txBox="1"/>
            <p:nvPr/>
          </p:nvSpPr>
          <p:spPr>
            <a:xfrm>
              <a:off x="6775482" y="1281146"/>
              <a:ext cx="4800839" cy="461665"/>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Người dùng đăng nhập thông tin hoặc mở ứng dụng VNeID trên điện thoại và quét mã QR để đăng nhập.</a:t>
              </a:r>
            </a:p>
          </p:txBody>
        </p:sp>
      </p:grpSp>
      <p:pic>
        <p:nvPicPr>
          <p:cNvPr id="1026" name="Picture 2">
            <a:extLst>
              <a:ext uri="{FF2B5EF4-FFF2-40B4-BE49-F238E27FC236}">
                <a16:creationId xmlns:a16="http://schemas.microsoft.com/office/drawing/2014/main" id="{A77A064A-47EE-5AE1-6955-C77444AE339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886" r="17611" b="15196"/>
          <a:stretch>
            <a:fillRect/>
          </a:stretch>
        </p:blipFill>
        <p:spPr bwMode="auto">
          <a:xfrm>
            <a:off x="6391018" y="1629000"/>
            <a:ext cx="5270992" cy="3600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232227-CA64-FF48-3004-D513935D6AB8}"/>
              </a:ext>
            </a:extLst>
          </p:cNvPr>
          <p:cNvSpPr txBox="1"/>
          <p:nvPr/>
        </p:nvSpPr>
        <p:spPr>
          <a:xfrm>
            <a:off x="7801840" y="5329761"/>
            <a:ext cx="2449349" cy="276999"/>
          </a:xfrm>
          <a:prstGeom prst="rect">
            <a:avLst/>
          </a:prstGeom>
          <a:noFill/>
        </p:spPr>
        <p:txBody>
          <a:bodyPr wrap="square" rtlCol="0">
            <a:spAutoFit/>
          </a:bodyPr>
          <a:lstStyle/>
          <a:p>
            <a:pPr algn="ctr"/>
            <a:r>
              <a:rPr lang="vi-VN" sz="1200" b="1" dirty="0">
                <a:latin typeface="Roboto" pitchFamily="2" charset="0"/>
                <a:ea typeface="Roboto" pitchFamily="2" charset="0"/>
              </a:rPr>
              <a:t>Màn hình đăng nhập qua VNeID</a:t>
            </a:r>
          </a:p>
        </p:txBody>
      </p:sp>
    </p:spTree>
    <p:extLst>
      <p:ext uri="{BB962C8B-B14F-4D97-AF65-F5344CB8AC3E}">
        <p14:creationId xmlns:p14="http://schemas.microsoft.com/office/powerpoint/2010/main" val="359638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par>
                                <p:cTn id="8" presetID="22"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up)">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87016-6254-437C-19FE-C3987A43CCAD}"/>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1149EA0D-1BFB-C3F4-8B5F-A4D087AB548D}"/>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0B584DAA-6CA8-933B-0BD1-EB66BFE53006}"/>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7CFD943B-E879-01BC-1E45-8B7EE9D07B08}"/>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9B9AB0F0-8933-B76C-D026-7EE0ED1DC302}"/>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E2D8E896-DC75-5C6A-F988-787E1A754739}"/>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pic>
        <p:nvPicPr>
          <p:cNvPr id="2" name="Picture 2">
            <a:extLst>
              <a:ext uri="{FF2B5EF4-FFF2-40B4-BE49-F238E27FC236}">
                <a16:creationId xmlns:a16="http://schemas.microsoft.com/office/drawing/2014/main" id="{407B4375-D8C7-41E0-DCCA-DF5063F628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 y="1526390"/>
            <a:ext cx="5093561" cy="362592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D3841E9-6485-6ABF-98AE-85355AD3384D}"/>
              </a:ext>
            </a:extLst>
          </p:cNvPr>
          <p:cNvGrpSpPr/>
          <p:nvPr/>
        </p:nvGrpSpPr>
        <p:grpSpPr>
          <a:xfrm>
            <a:off x="982767" y="5418650"/>
            <a:ext cx="3944216" cy="688162"/>
            <a:chOff x="6581869" y="1167897"/>
            <a:chExt cx="3827645" cy="688162"/>
          </a:xfrm>
        </p:grpSpPr>
        <p:sp>
          <p:nvSpPr>
            <p:cNvPr id="4" name="Rectangle: Rounded Corners 3">
              <a:extLst>
                <a:ext uri="{FF2B5EF4-FFF2-40B4-BE49-F238E27FC236}">
                  <a16:creationId xmlns:a16="http://schemas.microsoft.com/office/drawing/2014/main" id="{F70C295A-BFEA-4E35-B83A-FDFA5CB58886}"/>
                </a:ext>
              </a:extLst>
            </p:cNvPr>
            <p:cNvSpPr/>
            <p:nvPr/>
          </p:nvSpPr>
          <p:spPr>
            <a:xfrm>
              <a:off x="6581869" y="1167897"/>
              <a:ext cx="3827645" cy="688162"/>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TextBox 11">
              <a:extLst>
                <a:ext uri="{FF2B5EF4-FFF2-40B4-BE49-F238E27FC236}">
                  <a16:creationId xmlns:a16="http://schemas.microsoft.com/office/drawing/2014/main" id="{C070ADA4-25B3-2B53-AE14-357DD13FC064}"/>
                </a:ext>
              </a:extLst>
            </p:cNvPr>
            <p:cNvSpPr txBox="1"/>
            <p:nvPr/>
          </p:nvSpPr>
          <p:spPr>
            <a:xfrm>
              <a:off x="6775482" y="1281146"/>
              <a:ext cx="3634032" cy="461665"/>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Người dùng thực hiện các thao tác xác nhận chia sẻ trên ứng dụng VNeID.</a:t>
              </a:r>
            </a:p>
          </p:txBody>
        </p:sp>
      </p:grpSp>
      <p:pic>
        <p:nvPicPr>
          <p:cNvPr id="2052" name="Picture 4">
            <a:extLst>
              <a:ext uri="{FF2B5EF4-FFF2-40B4-BE49-F238E27FC236}">
                <a16:creationId xmlns:a16="http://schemas.microsoft.com/office/drawing/2014/main" id="{7E8872DC-E5F0-8637-86DC-9E403E472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551865"/>
            <a:ext cx="5495925" cy="360045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1364E7EA-F50D-C07F-B9E0-E2E28D2310D9}"/>
              </a:ext>
            </a:extLst>
          </p:cNvPr>
          <p:cNvGrpSpPr/>
          <p:nvPr/>
        </p:nvGrpSpPr>
        <p:grpSpPr>
          <a:xfrm>
            <a:off x="6871854" y="5418650"/>
            <a:ext cx="3944216" cy="688162"/>
            <a:chOff x="6581869" y="1167897"/>
            <a:chExt cx="3827645" cy="688162"/>
          </a:xfrm>
        </p:grpSpPr>
        <p:sp>
          <p:nvSpPr>
            <p:cNvPr id="19" name="Rectangle: Rounded Corners 18">
              <a:extLst>
                <a:ext uri="{FF2B5EF4-FFF2-40B4-BE49-F238E27FC236}">
                  <a16:creationId xmlns:a16="http://schemas.microsoft.com/office/drawing/2014/main" id="{E2B8B5B2-ECA8-D107-D439-0F374534A4BA}"/>
                </a:ext>
              </a:extLst>
            </p:cNvPr>
            <p:cNvSpPr/>
            <p:nvPr/>
          </p:nvSpPr>
          <p:spPr>
            <a:xfrm>
              <a:off x="6581869" y="1167897"/>
              <a:ext cx="3827645" cy="688162"/>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 name="TextBox 19">
              <a:extLst>
                <a:ext uri="{FF2B5EF4-FFF2-40B4-BE49-F238E27FC236}">
                  <a16:creationId xmlns:a16="http://schemas.microsoft.com/office/drawing/2014/main" id="{42A6D039-32F7-2E9A-9299-9A26828D484A}"/>
                </a:ext>
              </a:extLst>
            </p:cNvPr>
            <p:cNvSpPr txBox="1"/>
            <p:nvPr/>
          </p:nvSpPr>
          <p:spPr>
            <a:xfrm>
              <a:off x="6678675" y="1373478"/>
              <a:ext cx="3634032" cy="276999"/>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Giao diện Quản lý CTS sau khi đăng nhập bằng VNeID</a:t>
              </a:r>
            </a:p>
          </p:txBody>
        </p:sp>
      </p:grpSp>
    </p:spTree>
    <p:extLst>
      <p:ext uri="{BB962C8B-B14F-4D97-AF65-F5344CB8AC3E}">
        <p14:creationId xmlns:p14="http://schemas.microsoft.com/office/powerpoint/2010/main" val="232033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up)">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20B58-0EDD-BADD-3A27-F26C4844E6F9}"/>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CCD4148-B3C0-75A5-EAC5-772B0F843427}"/>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EC3D0117-3BB2-9FF0-B893-25A6C04C514B}"/>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0C16DEFD-10A0-0008-9C19-29F9AF526FEE}"/>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C1F267F4-D856-A0F3-E75B-DE0ADB8FCAD4}"/>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8CD6E701-E441-5A22-E954-85AE19F2C323}"/>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pic>
        <p:nvPicPr>
          <p:cNvPr id="2050" name="Picture 2">
            <a:extLst>
              <a:ext uri="{FF2B5EF4-FFF2-40B4-BE49-F238E27FC236}">
                <a16:creationId xmlns:a16="http://schemas.microsoft.com/office/drawing/2014/main" id="{CA32265B-BCB3-A487-5274-40C88E03A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395081" y="1041759"/>
            <a:ext cx="7472061" cy="477448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6719E00-007C-2C30-5D8D-586F4493BBC7}"/>
              </a:ext>
            </a:extLst>
          </p:cNvPr>
          <p:cNvSpPr/>
          <p:nvPr/>
        </p:nvSpPr>
        <p:spPr>
          <a:xfrm>
            <a:off x="3998258" y="1336036"/>
            <a:ext cx="2602835" cy="1864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BF963BF2-FFEB-665D-DA79-187BFB0B6D99}"/>
              </a:ext>
            </a:extLst>
          </p:cNvPr>
          <p:cNvGrpSpPr/>
          <p:nvPr/>
        </p:nvGrpSpPr>
        <p:grpSpPr>
          <a:xfrm>
            <a:off x="2733489" y="3727944"/>
            <a:ext cx="3397624" cy="542366"/>
            <a:chOff x="2197357" y="3847258"/>
            <a:chExt cx="3397624" cy="542366"/>
          </a:xfrm>
        </p:grpSpPr>
        <p:sp>
          <p:nvSpPr>
            <p:cNvPr id="6" name="Speech Bubble: Rectangle 5">
              <a:extLst>
                <a:ext uri="{FF2B5EF4-FFF2-40B4-BE49-F238E27FC236}">
                  <a16:creationId xmlns:a16="http://schemas.microsoft.com/office/drawing/2014/main" id="{3507DA5A-821B-53D3-C9F3-E70E544F9F46}"/>
                </a:ext>
              </a:extLst>
            </p:cNvPr>
            <p:cNvSpPr/>
            <p:nvPr/>
          </p:nvSpPr>
          <p:spPr>
            <a:xfrm>
              <a:off x="2197357" y="3847258"/>
              <a:ext cx="3397624" cy="542366"/>
            </a:xfrm>
            <a:prstGeom prst="wedgeRectCallout">
              <a:avLst>
                <a:gd name="adj1" fmla="val 20593"/>
                <a:gd name="adj2" fmla="val -182780"/>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TextBox 12">
              <a:extLst>
                <a:ext uri="{FF2B5EF4-FFF2-40B4-BE49-F238E27FC236}">
                  <a16:creationId xmlns:a16="http://schemas.microsoft.com/office/drawing/2014/main" id="{FFD27E03-45D3-F3F5-5B8A-11FA6CBB9779}"/>
                </a:ext>
              </a:extLst>
            </p:cNvPr>
            <p:cNvSpPr txBox="1"/>
            <p:nvPr/>
          </p:nvSpPr>
          <p:spPr>
            <a:xfrm>
              <a:off x="2422887" y="3979942"/>
              <a:ext cx="3091412" cy="276999"/>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Thông tin danh sách Chứng thư số</a:t>
              </a:r>
            </a:p>
          </p:txBody>
        </p:sp>
      </p:grpSp>
      <p:sp>
        <p:nvSpPr>
          <p:cNvPr id="14" name="Rectangle 13">
            <a:extLst>
              <a:ext uri="{FF2B5EF4-FFF2-40B4-BE49-F238E27FC236}">
                <a16:creationId xmlns:a16="http://schemas.microsoft.com/office/drawing/2014/main" id="{E2B0616D-E7C4-59D0-7CBE-45663408D42B}"/>
              </a:ext>
            </a:extLst>
          </p:cNvPr>
          <p:cNvSpPr/>
          <p:nvPr/>
        </p:nvSpPr>
        <p:spPr>
          <a:xfrm>
            <a:off x="6601094" y="1356158"/>
            <a:ext cx="3266048" cy="184424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 name="Group 2">
            <a:extLst>
              <a:ext uri="{FF2B5EF4-FFF2-40B4-BE49-F238E27FC236}">
                <a16:creationId xmlns:a16="http://schemas.microsoft.com/office/drawing/2014/main" id="{65A23943-A448-6B23-BE30-202C338AC017}"/>
              </a:ext>
            </a:extLst>
          </p:cNvPr>
          <p:cNvGrpSpPr/>
          <p:nvPr/>
        </p:nvGrpSpPr>
        <p:grpSpPr>
          <a:xfrm>
            <a:off x="6927221" y="3799661"/>
            <a:ext cx="3397624" cy="542366"/>
            <a:chOff x="6351361" y="3847259"/>
            <a:chExt cx="3397624" cy="542366"/>
          </a:xfrm>
        </p:grpSpPr>
        <p:sp>
          <p:nvSpPr>
            <p:cNvPr id="15" name="Speech Bubble: Rectangle 14">
              <a:extLst>
                <a:ext uri="{FF2B5EF4-FFF2-40B4-BE49-F238E27FC236}">
                  <a16:creationId xmlns:a16="http://schemas.microsoft.com/office/drawing/2014/main" id="{5BB0A902-3341-EA62-6D2F-287CE8898E60}"/>
                </a:ext>
              </a:extLst>
            </p:cNvPr>
            <p:cNvSpPr/>
            <p:nvPr/>
          </p:nvSpPr>
          <p:spPr>
            <a:xfrm>
              <a:off x="6351361" y="3847259"/>
              <a:ext cx="3397624" cy="542366"/>
            </a:xfrm>
            <a:prstGeom prst="wedgeRectCallout">
              <a:avLst>
                <a:gd name="adj1" fmla="val -12654"/>
                <a:gd name="adj2" fmla="val -180258"/>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7C34AB7B-2A9A-0124-DA0B-9C1808A8A8A6}"/>
                </a:ext>
              </a:extLst>
            </p:cNvPr>
            <p:cNvSpPr txBox="1"/>
            <p:nvPr/>
          </p:nvSpPr>
          <p:spPr>
            <a:xfrm>
              <a:off x="6478344" y="4005953"/>
              <a:ext cx="3091412" cy="276999"/>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Thông tin chi tiết về Chứng thư số</a:t>
              </a:r>
            </a:p>
          </p:txBody>
        </p:sp>
      </p:grpSp>
      <p:sp>
        <p:nvSpPr>
          <p:cNvPr id="17" name="TextBox 16">
            <a:extLst>
              <a:ext uri="{FF2B5EF4-FFF2-40B4-BE49-F238E27FC236}">
                <a16:creationId xmlns:a16="http://schemas.microsoft.com/office/drawing/2014/main" id="{78228B4E-0A00-E35F-8ACA-49EAFC2EA28D}"/>
              </a:ext>
            </a:extLst>
          </p:cNvPr>
          <p:cNvSpPr txBox="1"/>
          <p:nvPr/>
        </p:nvSpPr>
        <p:spPr>
          <a:xfrm>
            <a:off x="4144436" y="6023808"/>
            <a:ext cx="4632011" cy="276999"/>
          </a:xfrm>
          <a:prstGeom prst="rect">
            <a:avLst/>
          </a:prstGeom>
          <a:noFill/>
        </p:spPr>
        <p:txBody>
          <a:bodyPr wrap="square" rtlCol="0">
            <a:spAutoFit/>
          </a:bodyPr>
          <a:lstStyle/>
          <a:p>
            <a:pPr algn="ctr"/>
            <a:r>
              <a:rPr lang="vi-VN" sz="1200" b="1" dirty="0">
                <a:latin typeface="Roboto" pitchFamily="2" charset="0"/>
                <a:ea typeface="Roboto" pitchFamily="2" charset="0"/>
              </a:rPr>
              <a:t>Màn hình Quản lý Chứng thư số khách hàng Cá nhân</a:t>
            </a:r>
          </a:p>
        </p:txBody>
      </p:sp>
    </p:spTree>
    <p:extLst>
      <p:ext uri="{BB962C8B-B14F-4D97-AF65-F5344CB8AC3E}">
        <p14:creationId xmlns:p14="http://schemas.microsoft.com/office/powerpoint/2010/main" val="260287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54F63-E55B-C7E7-ED76-2DB428DD5752}"/>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753F454-851A-7AA7-FC0E-30B79DED30BE}"/>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E8B73A50-D69D-3E43-558D-5EA95229A808}"/>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0AEE1708-EB6A-C918-F342-CBD704B0FE01}"/>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1BB303F7-B10A-F577-798B-3336D94FFEFF}"/>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C6A866E9-1DD8-DA24-2A75-14DB1CB5F036}"/>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pic>
        <p:nvPicPr>
          <p:cNvPr id="2050" name="Picture 2">
            <a:extLst>
              <a:ext uri="{FF2B5EF4-FFF2-40B4-BE49-F238E27FC236}">
                <a16:creationId xmlns:a16="http://schemas.microsoft.com/office/drawing/2014/main" id="{C1B6F0F5-2AB8-0887-E349-BE860B012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395081" y="1041759"/>
            <a:ext cx="7472061" cy="47744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247CD6-FA00-A1D5-58E9-78AD534EAEB2}"/>
              </a:ext>
            </a:extLst>
          </p:cNvPr>
          <p:cNvSpPr/>
          <p:nvPr/>
        </p:nvSpPr>
        <p:spPr>
          <a:xfrm>
            <a:off x="3998258" y="1336036"/>
            <a:ext cx="2602835" cy="1864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 name="Group 1">
            <a:extLst>
              <a:ext uri="{FF2B5EF4-FFF2-40B4-BE49-F238E27FC236}">
                <a16:creationId xmlns:a16="http://schemas.microsoft.com/office/drawing/2014/main" id="{303CF61C-E77C-D855-1968-9496541BE964}"/>
              </a:ext>
            </a:extLst>
          </p:cNvPr>
          <p:cNvGrpSpPr/>
          <p:nvPr/>
        </p:nvGrpSpPr>
        <p:grpSpPr>
          <a:xfrm>
            <a:off x="2733489" y="3727944"/>
            <a:ext cx="3397624" cy="542366"/>
            <a:chOff x="2197357" y="3847258"/>
            <a:chExt cx="3397624" cy="542366"/>
          </a:xfrm>
        </p:grpSpPr>
        <p:sp>
          <p:nvSpPr>
            <p:cNvPr id="6" name="Speech Bubble: Rectangle 5">
              <a:extLst>
                <a:ext uri="{FF2B5EF4-FFF2-40B4-BE49-F238E27FC236}">
                  <a16:creationId xmlns:a16="http://schemas.microsoft.com/office/drawing/2014/main" id="{4FF80622-1959-BC9F-DBA7-751E6A7B0E49}"/>
                </a:ext>
              </a:extLst>
            </p:cNvPr>
            <p:cNvSpPr/>
            <p:nvPr/>
          </p:nvSpPr>
          <p:spPr>
            <a:xfrm>
              <a:off x="2197357" y="3847258"/>
              <a:ext cx="3397624" cy="542366"/>
            </a:xfrm>
            <a:prstGeom prst="wedgeRectCallout">
              <a:avLst>
                <a:gd name="adj1" fmla="val 20593"/>
                <a:gd name="adj2" fmla="val -182780"/>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TextBox 12">
              <a:extLst>
                <a:ext uri="{FF2B5EF4-FFF2-40B4-BE49-F238E27FC236}">
                  <a16:creationId xmlns:a16="http://schemas.microsoft.com/office/drawing/2014/main" id="{06525623-F95C-8D90-E52F-C0CEEB6EE70A}"/>
                </a:ext>
              </a:extLst>
            </p:cNvPr>
            <p:cNvSpPr txBox="1"/>
            <p:nvPr/>
          </p:nvSpPr>
          <p:spPr>
            <a:xfrm>
              <a:off x="2422887" y="3979942"/>
              <a:ext cx="3091412" cy="276999"/>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Thông tin danh sách Chứng thư số</a:t>
              </a:r>
            </a:p>
          </p:txBody>
        </p:sp>
      </p:grpSp>
      <p:sp>
        <p:nvSpPr>
          <p:cNvPr id="14" name="Rectangle 13">
            <a:extLst>
              <a:ext uri="{FF2B5EF4-FFF2-40B4-BE49-F238E27FC236}">
                <a16:creationId xmlns:a16="http://schemas.microsoft.com/office/drawing/2014/main" id="{7F020995-9C54-2911-EBA8-30861F225C99}"/>
              </a:ext>
            </a:extLst>
          </p:cNvPr>
          <p:cNvSpPr/>
          <p:nvPr/>
        </p:nvSpPr>
        <p:spPr>
          <a:xfrm>
            <a:off x="6601094" y="1356158"/>
            <a:ext cx="3266048" cy="184424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 name="Group 2">
            <a:extLst>
              <a:ext uri="{FF2B5EF4-FFF2-40B4-BE49-F238E27FC236}">
                <a16:creationId xmlns:a16="http://schemas.microsoft.com/office/drawing/2014/main" id="{59A0FB59-EED1-49AD-BD99-9BA9CE44D33E}"/>
              </a:ext>
            </a:extLst>
          </p:cNvPr>
          <p:cNvGrpSpPr/>
          <p:nvPr/>
        </p:nvGrpSpPr>
        <p:grpSpPr>
          <a:xfrm>
            <a:off x="6927221" y="3799661"/>
            <a:ext cx="3397624" cy="542366"/>
            <a:chOff x="6351361" y="3847259"/>
            <a:chExt cx="3397624" cy="542366"/>
          </a:xfrm>
        </p:grpSpPr>
        <p:sp>
          <p:nvSpPr>
            <p:cNvPr id="15" name="Speech Bubble: Rectangle 14">
              <a:extLst>
                <a:ext uri="{FF2B5EF4-FFF2-40B4-BE49-F238E27FC236}">
                  <a16:creationId xmlns:a16="http://schemas.microsoft.com/office/drawing/2014/main" id="{94F07335-FD52-4D99-63CD-CF693AFEA05C}"/>
                </a:ext>
              </a:extLst>
            </p:cNvPr>
            <p:cNvSpPr/>
            <p:nvPr/>
          </p:nvSpPr>
          <p:spPr>
            <a:xfrm>
              <a:off x="6351361" y="3847259"/>
              <a:ext cx="3397624" cy="542366"/>
            </a:xfrm>
            <a:prstGeom prst="wedgeRectCallout">
              <a:avLst>
                <a:gd name="adj1" fmla="val -12654"/>
                <a:gd name="adj2" fmla="val -180258"/>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3A9B9AB2-1CC5-F3F8-3BBE-2CDE2281E73C}"/>
                </a:ext>
              </a:extLst>
            </p:cNvPr>
            <p:cNvSpPr txBox="1"/>
            <p:nvPr/>
          </p:nvSpPr>
          <p:spPr>
            <a:xfrm>
              <a:off x="6478344" y="4005953"/>
              <a:ext cx="3091412" cy="276999"/>
            </a:xfrm>
            <a:prstGeom prst="rect">
              <a:avLst/>
            </a:prstGeom>
            <a:noFill/>
          </p:spPr>
          <p:txBody>
            <a:bodyPr wrap="square" rtlCol="0">
              <a:spAutoFit/>
            </a:bodyPr>
            <a:lstStyle/>
            <a:p>
              <a:r>
                <a:rPr lang="vi-VN" sz="1200" dirty="0">
                  <a:solidFill>
                    <a:srgbClr val="0470DD"/>
                  </a:solidFill>
                  <a:latin typeface="Roboto" pitchFamily="2" charset="0"/>
                  <a:ea typeface="Roboto" pitchFamily="2" charset="0"/>
                </a:rPr>
                <a:t>Thông tin chi tiết về Chứng thư số</a:t>
              </a:r>
            </a:p>
          </p:txBody>
        </p:sp>
      </p:grpSp>
      <p:sp>
        <p:nvSpPr>
          <p:cNvPr id="17" name="TextBox 16">
            <a:extLst>
              <a:ext uri="{FF2B5EF4-FFF2-40B4-BE49-F238E27FC236}">
                <a16:creationId xmlns:a16="http://schemas.microsoft.com/office/drawing/2014/main" id="{B9AC42E0-BA87-A342-1F29-7BC974554B63}"/>
              </a:ext>
            </a:extLst>
          </p:cNvPr>
          <p:cNvSpPr txBox="1"/>
          <p:nvPr/>
        </p:nvSpPr>
        <p:spPr>
          <a:xfrm>
            <a:off x="4144436" y="6023808"/>
            <a:ext cx="4632011" cy="276999"/>
          </a:xfrm>
          <a:prstGeom prst="rect">
            <a:avLst/>
          </a:prstGeom>
          <a:noFill/>
        </p:spPr>
        <p:txBody>
          <a:bodyPr wrap="square" rtlCol="0">
            <a:spAutoFit/>
          </a:bodyPr>
          <a:lstStyle/>
          <a:p>
            <a:pPr algn="ctr"/>
            <a:r>
              <a:rPr lang="vi-VN" sz="1200" b="1" dirty="0">
                <a:latin typeface="Roboto" pitchFamily="2" charset="0"/>
                <a:ea typeface="Roboto" pitchFamily="2" charset="0"/>
              </a:rPr>
              <a:t>Màn hình Quản lý Chứng thư số khách hàng Doanh nghiệp</a:t>
            </a:r>
          </a:p>
        </p:txBody>
      </p:sp>
    </p:spTree>
    <p:extLst>
      <p:ext uri="{BB962C8B-B14F-4D97-AF65-F5344CB8AC3E}">
        <p14:creationId xmlns:p14="http://schemas.microsoft.com/office/powerpoint/2010/main" val="3639269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CB008-DE35-C4D2-B40E-204F915FB50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E109FEA-21C9-0922-AEC4-E71D7721C300}"/>
              </a:ext>
            </a:extLst>
          </p:cNvPr>
          <p:cNvGrpSpPr/>
          <p:nvPr/>
        </p:nvGrpSpPr>
        <p:grpSpPr>
          <a:xfrm>
            <a:off x="-73911" y="261472"/>
            <a:ext cx="6844165" cy="572719"/>
            <a:chOff x="803544" y="5008963"/>
            <a:chExt cx="6844165" cy="572719"/>
          </a:xfrm>
        </p:grpSpPr>
        <p:sp>
          <p:nvSpPr>
            <p:cNvPr id="8" name="Rectangle: Rounded Corners 7">
              <a:extLst>
                <a:ext uri="{FF2B5EF4-FFF2-40B4-BE49-F238E27FC236}">
                  <a16:creationId xmlns:a16="http://schemas.microsoft.com/office/drawing/2014/main" id="{E2AAB694-9C07-F2F8-6373-826DF003BFE9}"/>
                </a:ext>
              </a:extLst>
            </p:cNvPr>
            <p:cNvSpPr/>
            <p:nvPr/>
          </p:nvSpPr>
          <p:spPr>
            <a:xfrm>
              <a:off x="803544" y="5008963"/>
              <a:ext cx="6844165" cy="572719"/>
            </a:xfrm>
            <a:prstGeom prst="roundRect">
              <a:avLst/>
            </a:prstGeom>
            <a:gradFill flip="none" rotWithShape="1">
              <a:gsLst>
                <a:gs pos="36000">
                  <a:schemeClr val="accent4">
                    <a:lumMod val="20000"/>
                    <a:lumOff val="80000"/>
                  </a:schemeClr>
                </a:gs>
                <a:gs pos="72000">
                  <a:srgbClr val="148BF2">
                    <a:alpha val="29000"/>
                  </a:srgbClr>
                </a:gs>
                <a:gs pos="100000">
                  <a:srgbClr val="0386D7"/>
                </a:gs>
              </a:gsLst>
              <a:lin ang="4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8">
              <a:extLst>
                <a:ext uri="{FF2B5EF4-FFF2-40B4-BE49-F238E27FC236}">
                  <a16:creationId xmlns:a16="http://schemas.microsoft.com/office/drawing/2014/main" id="{FCECE85A-9F30-17EF-8C0E-1511DA13CDF1}"/>
                </a:ext>
              </a:extLst>
            </p:cNvPr>
            <p:cNvGrpSpPr/>
            <p:nvPr/>
          </p:nvGrpSpPr>
          <p:grpSpPr>
            <a:xfrm>
              <a:off x="803544" y="5008963"/>
              <a:ext cx="5837401" cy="572719"/>
              <a:chOff x="803544" y="5008963"/>
              <a:chExt cx="5837401" cy="572719"/>
            </a:xfrm>
          </p:grpSpPr>
          <p:sp>
            <p:nvSpPr>
              <p:cNvPr id="10" name="Rectangle: Rounded Corners 9">
                <a:extLst>
                  <a:ext uri="{FF2B5EF4-FFF2-40B4-BE49-F238E27FC236}">
                    <a16:creationId xmlns:a16="http://schemas.microsoft.com/office/drawing/2014/main" id="{D81B011D-4DEC-764A-A636-FE48247DF9AB}"/>
                  </a:ext>
                </a:extLst>
              </p:cNvPr>
              <p:cNvSpPr/>
              <p:nvPr/>
            </p:nvSpPr>
            <p:spPr>
              <a:xfrm>
                <a:off x="803544" y="5008963"/>
                <a:ext cx="146293" cy="572719"/>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TextBox 10">
                <a:extLst>
                  <a:ext uri="{FF2B5EF4-FFF2-40B4-BE49-F238E27FC236}">
                    <a16:creationId xmlns:a16="http://schemas.microsoft.com/office/drawing/2014/main" id="{E7E897DE-9B7F-9EA1-CC4B-C3747057C486}"/>
                  </a:ext>
                </a:extLst>
              </p:cNvPr>
              <p:cNvSpPr txBox="1"/>
              <p:nvPr/>
            </p:nvSpPr>
            <p:spPr>
              <a:xfrm>
                <a:off x="1023716" y="5095267"/>
                <a:ext cx="5617229" cy="400110"/>
              </a:xfrm>
              <a:prstGeom prst="rect">
                <a:avLst/>
              </a:prstGeom>
              <a:noFill/>
            </p:spPr>
            <p:txBody>
              <a:bodyPr wrap="square" rtlCol="0">
                <a:spAutoFit/>
              </a:bodyPr>
              <a:lstStyle/>
              <a:p>
                <a:r>
                  <a:rPr lang="en-US" sz="2000" b="1" dirty="0"/>
                  <a:t>TỔNG QUAN GIAO DIỆN LUỒNG DỊCH VỤ</a:t>
                </a:r>
                <a:endParaRPr lang="vi-VN" sz="2000" b="1" dirty="0"/>
              </a:p>
            </p:txBody>
          </p:sp>
        </p:grpSp>
      </p:grpSp>
      <p:sp>
        <p:nvSpPr>
          <p:cNvPr id="17" name="TextBox 16">
            <a:extLst>
              <a:ext uri="{FF2B5EF4-FFF2-40B4-BE49-F238E27FC236}">
                <a16:creationId xmlns:a16="http://schemas.microsoft.com/office/drawing/2014/main" id="{F4023D92-470A-4495-5A2A-6FAFBAC4C142}"/>
              </a:ext>
            </a:extLst>
          </p:cNvPr>
          <p:cNvSpPr txBox="1"/>
          <p:nvPr/>
        </p:nvSpPr>
        <p:spPr>
          <a:xfrm>
            <a:off x="4063845" y="5492516"/>
            <a:ext cx="3399290" cy="276999"/>
          </a:xfrm>
          <a:prstGeom prst="rect">
            <a:avLst/>
          </a:prstGeom>
          <a:noFill/>
        </p:spPr>
        <p:txBody>
          <a:bodyPr wrap="square" rtlCol="0">
            <a:spAutoFit/>
          </a:bodyPr>
          <a:lstStyle/>
          <a:p>
            <a:pPr algn="ctr"/>
            <a:r>
              <a:rPr lang="vi-VN" sz="1200" b="1" dirty="0">
                <a:latin typeface="Roboto" pitchFamily="2" charset="0"/>
                <a:ea typeface="Roboto" pitchFamily="2" charset="0"/>
              </a:rPr>
              <a:t>Màn hình thông tin Lịch sử thực hiện</a:t>
            </a:r>
          </a:p>
        </p:txBody>
      </p:sp>
      <p:pic>
        <p:nvPicPr>
          <p:cNvPr id="3074" name="Picture 2">
            <a:extLst>
              <a:ext uri="{FF2B5EF4-FFF2-40B4-BE49-F238E27FC236}">
                <a16:creationId xmlns:a16="http://schemas.microsoft.com/office/drawing/2014/main" id="{E10DCA79-BEF9-073F-D262-54F76F6B3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979" y="1108351"/>
            <a:ext cx="8000000" cy="4320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240A1CB9-903A-930C-C875-EF04B2D18FA5}"/>
              </a:ext>
            </a:extLst>
          </p:cNvPr>
          <p:cNvGrpSpPr/>
          <p:nvPr/>
        </p:nvGrpSpPr>
        <p:grpSpPr>
          <a:xfrm>
            <a:off x="5763490" y="5924792"/>
            <a:ext cx="5541004" cy="706731"/>
            <a:chOff x="6581869" y="1167897"/>
            <a:chExt cx="5541004" cy="706731"/>
          </a:xfrm>
        </p:grpSpPr>
        <p:sp>
          <p:nvSpPr>
            <p:cNvPr id="3" name="Rectangle: Rounded Corners 2">
              <a:extLst>
                <a:ext uri="{FF2B5EF4-FFF2-40B4-BE49-F238E27FC236}">
                  <a16:creationId xmlns:a16="http://schemas.microsoft.com/office/drawing/2014/main" id="{826C7155-7A34-6560-451D-E87A56DBC205}"/>
                </a:ext>
              </a:extLst>
            </p:cNvPr>
            <p:cNvSpPr/>
            <p:nvPr/>
          </p:nvSpPr>
          <p:spPr>
            <a:xfrm>
              <a:off x="6581869" y="1167897"/>
              <a:ext cx="5541004" cy="706731"/>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TextBox 3">
              <a:extLst>
                <a:ext uri="{FF2B5EF4-FFF2-40B4-BE49-F238E27FC236}">
                  <a16:creationId xmlns:a16="http://schemas.microsoft.com/office/drawing/2014/main" id="{99379AD8-4831-B1DA-3C09-627C7A2F8138}"/>
                </a:ext>
              </a:extLst>
            </p:cNvPr>
            <p:cNvSpPr txBox="1"/>
            <p:nvPr/>
          </p:nvSpPr>
          <p:spPr>
            <a:xfrm>
              <a:off x="6798518" y="1281146"/>
              <a:ext cx="5324355" cy="461665"/>
            </a:xfrm>
            <a:prstGeom prst="rect">
              <a:avLst/>
            </a:prstGeom>
            <a:noFill/>
          </p:spPr>
          <p:txBody>
            <a:bodyPr wrap="square" rtlCol="0">
              <a:spAutoFit/>
            </a:bodyPr>
            <a:lstStyle/>
            <a:p>
              <a:r>
                <a:rPr lang="vi-VN" sz="1200" b="1" dirty="0">
                  <a:solidFill>
                    <a:srgbClr val="0470DD"/>
                  </a:solidFill>
                  <a:latin typeface="Roboto" pitchFamily="2" charset="0"/>
                  <a:ea typeface="Roboto" pitchFamily="2" charset="0"/>
                </a:rPr>
                <a:t>LỊCH SỬ CHỨNG THƯ SỐ</a:t>
              </a:r>
              <a:r>
                <a:rPr lang="vi-VN" sz="1200" dirty="0">
                  <a:solidFill>
                    <a:srgbClr val="0470DD"/>
                  </a:solidFill>
                  <a:latin typeface="Roboto" pitchFamily="2" charset="0"/>
                  <a:ea typeface="Roboto" pitchFamily="2" charset="0"/>
                </a:rPr>
                <a:t>: Các thông tin hiển thị bao gồm STT, cơ quan cấp CTS, Gói, Trạng thái, Ngày giờ, tùy chọn.</a:t>
              </a:r>
            </a:p>
          </p:txBody>
        </p:sp>
      </p:grpSp>
      <p:grpSp>
        <p:nvGrpSpPr>
          <p:cNvPr id="12" name="Group 11">
            <a:extLst>
              <a:ext uri="{FF2B5EF4-FFF2-40B4-BE49-F238E27FC236}">
                <a16:creationId xmlns:a16="http://schemas.microsoft.com/office/drawing/2014/main" id="{C807B6DD-F0B0-0BD0-A7D5-F43B1012F4FB}"/>
              </a:ext>
            </a:extLst>
          </p:cNvPr>
          <p:cNvGrpSpPr/>
          <p:nvPr/>
        </p:nvGrpSpPr>
        <p:grpSpPr>
          <a:xfrm>
            <a:off x="809692" y="5924792"/>
            <a:ext cx="4595165" cy="706731"/>
            <a:chOff x="6581869" y="1167897"/>
            <a:chExt cx="4595165" cy="706731"/>
          </a:xfrm>
        </p:grpSpPr>
        <p:sp>
          <p:nvSpPr>
            <p:cNvPr id="18" name="Rectangle: Rounded Corners 17">
              <a:extLst>
                <a:ext uri="{FF2B5EF4-FFF2-40B4-BE49-F238E27FC236}">
                  <a16:creationId xmlns:a16="http://schemas.microsoft.com/office/drawing/2014/main" id="{189F34FF-7227-698D-E51E-AE70AB577675}"/>
                </a:ext>
              </a:extLst>
            </p:cNvPr>
            <p:cNvSpPr/>
            <p:nvPr/>
          </p:nvSpPr>
          <p:spPr>
            <a:xfrm>
              <a:off x="6581869" y="1167897"/>
              <a:ext cx="4595165" cy="706731"/>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TextBox 18">
              <a:extLst>
                <a:ext uri="{FF2B5EF4-FFF2-40B4-BE49-F238E27FC236}">
                  <a16:creationId xmlns:a16="http://schemas.microsoft.com/office/drawing/2014/main" id="{C2958E03-25A5-6A1D-20DC-9F89504AC833}"/>
                </a:ext>
              </a:extLst>
            </p:cNvPr>
            <p:cNvSpPr txBox="1"/>
            <p:nvPr/>
          </p:nvSpPr>
          <p:spPr>
            <a:xfrm>
              <a:off x="6798518" y="1281146"/>
              <a:ext cx="4184843" cy="461665"/>
            </a:xfrm>
            <a:prstGeom prst="rect">
              <a:avLst/>
            </a:prstGeom>
            <a:noFill/>
          </p:spPr>
          <p:txBody>
            <a:bodyPr wrap="square" rtlCol="0">
              <a:spAutoFit/>
            </a:bodyPr>
            <a:lstStyle/>
            <a:p>
              <a:r>
                <a:rPr lang="vi-VN" sz="1200" b="1" dirty="0">
                  <a:solidFill>
                    <a:srgbClr val="0470DD"/>
                  </a:solidFill>
                  <a:latin typeface="Roboto" pitchFamily="2" charset="0"/>
                  <a:ea typeface="Roboto" pitchFamily="2" charset="0"/>
                </a:rPr>
                <a:t>LỊCH SỬ KÝ</a:t>
              </a:r>
              <a:r>
                <a:rPr lang="vi-VN" sz="1200" dirty="0">
                  <a:solidFill>
                    <a:srgbClr val="0470DD"/>
                  </a:solidFill>
                  <a:latin typeface="Roboto" pitchFamily="2" charset="0"/>
                  <a:ea typeface="Roboto" pitchFamily="2" charset="0"/>
                </a:rPr>
                <a:t>: Các thông tin hiển thị bao gồm STT, cấp cho, cấp bởi, ngày giờ ký, trạng thái, ứng dụng</a:t>
              </a:r>
            </a:p>
          </p:txBody>
        </p:sp>
      </p:grpSp>
      <p:sp>
        <p:nvSpPr>
          <p:cNvPr id="20" name="Rectangle 19">
            <a:extLst>
              <a:ext uri="{FF2B5EF4-FFF2-40B4-BE49-F238E27FC236}">
                <a16:creationId xmlns:a16="http://schemas.microsoft.com/office/drawing/2014/main" id="{0643A322-9920-EB9F-3EBB-5EA847FED3E2}"/>
              </a:ext>
            </a:extLst>
          </p:cNvPr>
          <p:cNvSpPr/>
          <p:nvPr/>
        </p:nvSpPr>
        <p:spPr>
          <a:xfrm>
            <a:off x="2949388" y="1264024"/>
            <a:ext cx="3281083" cy="25101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Rectangle 20">
            <a:extLst>
              <a:ext uri="{FF2B5EF4-FFF2-40B4-BE49-F238E27FC236}">
                <a16:creationId xmlns:a16="http://schemas.microsoft.com/office/drawing/2014/main" id="{FAE9FB58-259C-15FF-7A3C-A36BF232D249}"/>
              </a:ext>
            </a:extLst>
          </p:cNvPr>
          <p:cNvSpPr/>
          <p:nvPr/>
        </p:nvSpPr>
        <p:spPr>
          <a:xfrm>
            <a:off x="6279896" y="1264024"/>
            <a:ext cx="3281083" cy="25101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19902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heel(1)">
                                      <p:cBhvr>
                                        <p:cTn id="15" dur="1000"/>
                                        <p:tgtEl>
                                          <p:spTgt spid="21"/>
                                        </p:tgtEl>
                                      </p:cBhvr>
                                    </p:animEffect>
                                  </p:childTnLst>
                                </p:cTn>
                              </p:par>
                              <p:par>
                                <p:cTn id="16" presetID="2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2EA84-7FD8-9529-706E-18E84C2696F6}"/>
            </a:ext>
          </a:extLst>
        </p:cNvPr>
        <p:cNvGrpSpPr/>
        <p:nvPr/>
      </p:nvGrpSpPr>
      <p:grpSpPr>
        <a:xfrm>
          <a:off x="0" y="0"/>
          <a:ext cx="0" cy="0"/>
          <a:chOff x="0" y="0"/>
          <a:chExt cx="0" cy="0"/>
        </a:xfrm>
      </p:grpSpPr>
      <p:pic>
        <p:nvPicPr>
          <p:cNvPr id="5" name="Picture 4" descr="Aerial shot of city at night">
            <a:extLst>
              <a:ext uri="{FF2B5EF4-FFF2-40B4-BE49-F238E27FC236}">
                <a16:creationId xmlns:a16="http://schemas.microsoft.com/office/drawing/2014/main" id="{62B2AB25-01B9-F01F-0CF0-3BD5AEC87F01}"/>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66E4050-B01E-AC64-855D-B7198B7936AF}"/>
              </a:ext>
            </a:extLst>
          </p:cNvPr>
          <p:cNvSpPr/>
          <p:nvPr/>
        </p:nvSpPr>
        <p:spPr>
          <a:xfrm>
            <a:off x="0" y="-1"/>
            <a:ext cx="12192000" cy="6858001"/>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96B5DB3E-47CC-C0B4-2051-5BD8EE080C1A}"/>
              </a:ext>
            </a:extLst>
          </p:cNvPr>
          <p:cNvSpPr/>
          <p:nvPr/>
        </p:nvSpPr>
        <p:spPr>
          <a:xfrm>
            <a:off x="0" y="2142835"/>
            <a:ext cx="12192000" cy="1816457"/>
          </a:xfrm>
          <a:prstGeom prst="rect">
            <a:avLst/>
          </a:prstGeom>
          <a:solidFill>
            <a:schemeClr val="bg1">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52ADC050-AA91-37F3-C7A4-23CB38BB07C0}"/>
              </a:ext>
            </a:extLst>
          </p:cNvPr>
          <p:cNvSpPr txBox="1"/>
          <p:nvPr/>
        </p:nvSpPr>
        <p:spPr>
          <a:xfrm>
            <a:off x="3470690" y="2266233"/>
            <a:ext cx="6918037" cy="1569660"/>
          </a:xfrm>
          <a:prstGeom prst="rect">
            <a:avLst/>
          </a:prstGeom>
          <a:noFill/>
        </p:spPr>
        <p:txBody>
          <a:bodyPr wrap="square" rtlCol="0">
            <a:spAutoFit/>
          </a:bodyPr>
          <a:lstStyle/>
          <a:p>
            <a:r>
              <a:rPr lang="en-US" sz="4800" b="1" dirty="0">
                <a:solidFill>
                  <a:schemeClr val="tx1">
                    <a:lumMod val="75000"/>
                    <a:lumOff val="25000"/>
                  </a:schemeClr>
                </a:solidFill>
              </a:rPr>
              <a:t>MÔ HÌNH HỢP TÁC &amp; MÔ HÌNH KINH DOANH</a:t>
            </a:r>
            <a:endParaRPr lang="vi-VN" sz="4800" b="1" dirty="0">
              <a:solidFill>
                <a:schemeClr val="tx1">
                  <a:lumMod val="75000"/>
                  <a:lumOff val="25000"/>
                </a:schemeClr>
              </a:solidFill>
            </a:endParaRPr>
          </a:p>
        </p:txBody>
      </p:sp>
      <p:grpSp>
        <p:nvGrpSpPr>
          <p:cNvPr id="18" name="Group 17">
            <a:extLst>
              <a:ext uri="{FF2B5EF4-FFF2-40B4-BE49-F238E27FC236}">
                <a16:creationId xmlns:a16="http://schemas.microsoft.com/office/drawing/2014/main" id="{C709AA38-3607-8D66-9C57-0143772A08C9}"/>
              </a:ext>
            </a:extLst>
          </p:cNvPr>
          <p:cNvGrpSpPr/>
          <p:nvPr/>
        </p:nvGrpSpPr>
        <p:grpSpPr>
          <a:xfrm>
            <a:off x="1317954" y="2142836"/>
            <a:ext cx="1816456" cy="1816456"/>
            <a:chOff x="1558739" y="2128111"/>
            <a:chExt cx="1068309" cy="1068309"/>
          </a:xfrm>
        </p:grpSpPr>
        <p:sp>
          <p:nvSpPr>
            <p:cNvPr id="7" name="Oval 6">
              <a:extLst>
                <a:ext uri="{FF2B5EF4-FFF2-40B4-BE49-F238E27FC236}">
                  <a16:creationId xmlns:a16="http://schemas.microsoft.com/office/drawing/2014/main" id="{8433E8FC-E3D3-D6B4-2702-E84667671D30}"/>
                </a:ext>
              </a:extLst>
            </p:cNvPr>
            <p:cNvSpPr/>
            <p:nvPr/>
          </p:nvSpPr>
          <p:spPr>
            <a:xfrm>
              <a:off x="1558739" y="2128111"/>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Oval 8">
              <a:extLst>
                <a:ext uri="{FF2B5EF4-FFF2-40B4-BE49-F238E27FC236}">
                  <a16:creationId xmlns:a16="http://schemas.microsoft.com/office/drawing/2014/main" id="{6322B5A0-FA99-373E-6219-F6D5D1A56F44}"/>
                </a:ext>
              </a:extLst>
            </p:cNvPr>
            <p:cNvSpPr/>
            <p:nvPr/>
          </p:nvSpPr>
          <p:spPr>
            <a:xfrm>
              <a:off x="1654932" y="2224304"/>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4" name="Graphic 3" descr="Customer review with solid fill">
            <a:extLst>
              <a:ext uri="{FF2B5EF4-FFF2-40B4-BE49-F238E27FC236}">
                <a16:creationId xmlns:a16="http://schemas.microsoft.com/office/drawing/2014/main" id="{22C8368F-0CD7-6FCA-23A1-13B33D29D4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94631" y="2525587"/>
            <a:ext cx="1020112" cy="1020112"/>
          </a:xfrm>
          <a:prstGeom prst="rect">
            <a:avLst/>
          </a:prstGeom>
        </p:spPr>
      </p:pic>
    </p:spTree>
    <p:extLst>
      <p:ext uri="{BB962C8B-B14F-4D97-AF65-F5344CB8AC3E}">
        <p14:creationId xmlns:p14="http://schemas.microsoft.com/office/powerpoint/2010/main" val="4019494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Graphic 48" descr="An assortment of differently patterned circles">
            <a:extLst>
              <a:ext uri="{FF2B5EF4-FFF2-40B4-BE49-F238E27FC236}">
                <a16:creationId xmlns:a16="http://schemas.microsoft.com/office/drawing/2014/main" id="{B49C48E0-9C80-D8B2-2047-39BC0A7EA8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20087" y="2121348"/>
            <a:ext cx="5359123" cy="5359123"/>
          </a:xfrm>
          <a:prstGeom prst="rect">
            <a:avLst/>
          </a:prstGeom>
        </p:spPr>
      </p:pic>
      <p:pic>
        <p:nvPicPr>
          <p:cNvPr id="4" name="Picture 3" descr="Cityscape against on daylight">
            <a:extLst>
              <a:ext uri="{FF2B5EF4-FFF2-40B4-BE49-F238E27FC236}">
                <a16:creationId xmlns:a16="http://schemas.microsoft.com/office/drawing/2014/main" id="{EDBC5FCC-5523-FB0D-E3BF-9BA046002FFD}"/>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t="39355" b="40106"/>
          <a:stretch>
            <a:fillRect/>
          </a:stretch>
        </p:blipFill>
        <p:spPr>
          <a:xfrm>
            <a:off x="0" y="0"/>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5" name="Rectangle 4">
            <a:extLst>
              <a:ext uri="{FF2B5EF4-FFF2-40B4-BE49-F238E27FC236}">
                <a16:creationId xmlns:a16="http://schemas.microsoft.com/office/drawing/2014/main" id="{2769FA6D-2368-3DBC-E874-3FEADB27C8EC}"/>
              </a:ext>
            </a:extLst>
          </p:cNvPr>
          <p:cNvSpPr/>
          <p:nvPr/>
        </p:nvSpPr>
        <p:spPr>
          <a:xfrm rot="5400000">
            <a:off x="5400870" y="-5400871"/>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5E6C967A-9086-187C-CAC0-07A88B4D8A44}"/>
              </a:ext>
            </a:extLst>
          </p:cNvPr>
          <p:cNvSpPr txBox="1"/>
          <p:nvPr/>
        </p:nvSpPr>
        <p:spPr>
          <a:xfrm>
            <a:off x="492100" y="695129"/>
            <a:ext cx="6918037" cy="584775"/>
          </a:xfrm>
          <a:prstGeom prst="rect">
            <a:avLst/>
          </a:prstGeom>
          <a:noFill/>
        </p:spPr>
        <p:txBody>
          <a:bodyPr wrap="square" rtlCol="0">
            <a:spAutoFit/>
          </a:bodyPr>
          <a:lstStyle/>
          <a:p>
            <a:r>
              <a:rPr lang="en-US" sz="3200" b="1" dirty="0">
                <a:solidFill>
                  <a:schemeClr val="bg1"/>
                </a:solidFill>
              </a:rPr>
              <a:t>MÔ HÌNH HỢP TÁC</a:t>
            </a:r>
            <a:endParaRPr lang="vi-VN" sz="3200" b="1" dirty="0">
              <a:solidFill>
                <a:schemeClr val="bg1"/>
              </a:solidFill>
            </a:endParaRPr>
          </a:p>
        </p:txBody>
      </p:sp>
      <p:grpSp>
        <p:nvGrpSpPr>
          <p:cNvPr id="47" name="Group 46">
            <a:extLst>
              <a:ext uri="{FF2B5EF4-FFF2-40B4-BE49-F238E27FC236}">
                <a16:creationId xmlns:a16="http://schemas.microsoft.com/office/drawing/2014/main" id="{BAF10BE2-994B-BE78-46B7-8E6DA8B026E4}"/>
              </a:ext>
            </a:extLst>
          </p:cNvPr>
          <p:cNvGrpSpPr/>
          <p:nvPr/>
        </p:nvGrpSpPr>
        <p:grpSpPr>
          <a:xfrm>
            <a:off x="592281" y="1863247"/>
            <a:ext cx="8612570" cy="892552"/>
            <a:chOff x="592281" y="1552103"/>
            <a:chExt cx="8612570" cy="892552"/>
          </a:xfrm>
        </p:grpSpPr>
        <p:grpSp>
          <p:nvGrpSpPr>
            <p:cNvPr id="12" name="Group 11">
              <a:extLst>
                <a:ext uri="{FF2B5EF4-FFF2-40B4-BE49-F238E27FC236}">
                  <a16:creationId xmlns:a16="http://schemas.microsoft.com/office/drawing/2014/main" id="{259CF25B-BEBD-01D7-85F3-4630F76901DA}"/>
                </a:ext>
              </a:extLst>
            </p:cNvPr>
            <p:cNvGrpSpPr/>
            <p:nvPr/>
          </p:nvGrpSpPr>
          <p:grpSpPr>
            <a:xfrm>
              <a:off x="592281" y="1554760"/>
              <a:ext cx="887239" cy="887239"/>
              <a:chOff x="615636" y="1937442"/>
              <a:chExt cx="887239" cy="887239"/>
            </a:xfrm>
          </p:grpSpPr>
          <p:sp>
            <p:nvSpPr>
              <p:cNvPr id="7" name="Rectangle: Rounded Corners 6">
                <a:extLst>
                  <a:ext uri="{FF2B5EF4-FFF2-40B4-BE49-F238E27FC236}">
                    <a16:creationId xmlns:a16="http://schemas.microsoft.com/office/drawing/2014/main" id="{BC6A8085-6CA2-9DDF-E72B-8220A8609C8C}"/>
                  </a:ext>
                </a:extLst>
              </p:cNvPr>
              <p:cNvSpPr/>
              <p:nvPr/>
            </p:nvSpPr>
            <p:spPr>
              <a:xfrm>
                <a:off x="615636" y="1937442"/>
                <a:ext cx="887239" cy="887239"/>
              </a:xfrm>
              <a:prstGeom prst="roundRect">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Blockchain with solid fill">
                <a:extLst>
                  <a:ext uri="{FF2B5EF4-FFF2-40B4-BE49-F238E27FC236}">
                    <a16:creationId xmlns:a16="http://schemas.microsoft.com/office/drawing/2014/main" id="{15FF556B-70B9-AC21-BE07-1123A73131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2198" y="2054004"/>
                <a:ext cx="654113" cy="654113"/>
              </a:xfrm>
              <a:prstGeom prst="rect">
                <a:avLst/>
              </a:prstGeom>
            </p:spPr>
          </p:pic>
        </p:grpSp>
        <p:sp>
          <p:nvSpPr>
            <p:cNvPr id="11" name="TextBox 10">
              <a:extLst>
                <a:ext uri="{FF2B5EF4-FFF2-40B4-BE49-F238E27FC236}">
                  <a16:creationId xmlns:a16="http://schemas.microsoft.com/office/drawing/2014/main" id="{D0F1E9E4-2462-E540-45AF-B38FBC25C1DC}"/>
                </a:ext>
              </a:extLst>
            </p:cNvPr>
            <p:cNvSpPr txBox="1"/>
            <p:nvPr/>
          </p:nvSpPr>
          <p:spPr>
            <a:xfrm>
              <a:off x="1596082" y="1552103"/>
              <a:ext cx="7608769" cy="892552"/>
            </a:xfrm>
            <a:prstGeom prst="rect">
              <a:avLst/>
            </a:prstGeom>
            <a:noFill/>
          </p:spPr>
          <p:txBody>
            <a:bodyPr wrap="square" rtlCol="0">
              <a:spAutoFit/>
            </a:bodyPr>
            <a:lstStyle/>
            <a:p>
              <a:r>
                <a:rPr lang="vi-VN" sz="2000" b="1" dirty="0">
                  <a:solidFill>
                    <a:srgbClr val="0470DD"/>
                  </a:solidFill>
                </a:rPr>
                <a:t>MÔ HÌNH B2B</a:t>
              </a:r>
            </a:p>
            <a:p>
              <a:r>
                <a:rPr lang="vi-VN" sz="2000" b="1" dirty="0">
                  <a:solidFill>
                    <a:schemeClr val="bg2">
                      <a:lumMod val="25000"/>
                    </a:schemeClr>
                  </a:solidFill>
                </a:rPr>
                <a:t>CUNG CẤP DỊCH VỤ TRỰC TIẾP CHO DOANH NGHIỆP</a:t>
              </a:r>
            </a:p>
            <a:p>
              <a:r>
                <a:rPr lang="vi-VN" sz="1200" b="1" dirty="0">
                  <a:latin typeface="Roboto" pitchFamily="2" charset="0"/>
                  <a:ea typeface="Roboto" pitchFamily="2" charset="0"/>
                </a:rPr>
                <a:t>Đối tượng: </a:t>
              </a:r>
              <a:r>
                <a:rPr lang="vi-VN" sz="1200" dirty="0">
                  <a:latin typeface="Roboto" pitchFamily="2" charset="0"/>
                  <a:ea typeface="Roboto" pitchFamily="2" charset="0"/>
                </a:rPr>
                <a:t>Doanh nghiệp thương mại điện tử, tài chính, bảo hiểm, doanh nghiệp số.</a:t>
              </a:r>
            </a:p>
          </p:txBody>
        </p:sp>
      </p:grpSp>
      <p:grpSp>
        <p:nvGrpSpPr>
          <p:cNvPr id="46" name="Group 45">
            <a:extLst>
              <a:ext uri="{FF2B5EF4-FFF2-40B4-BE49-F238E27FC236}">
                <a16:creationId xmlns:a16="http://schemas.microsoft.com/office/drawing/2014/main" id="{1F7D620F-3941-108E-89BC-EE08764E07EA}"/>
              </a:ext>
            </a:extLst>
          </p:cNvPr>
          <p:cNvGrpSpPr/>
          <p:nvPr/>
        </p:nvGrpSpPr>
        <p:grpSpPr>
          <a:xfrm>
            <a:off x="592281" y="3290114"/>
            <a:ext cx="4562947" cy="2558749"/>
            <a:chOff x="592281" y="2902190"/>
            <a:chExt cx="4562947" cy="2558749"/>
          </a:xfrm>
        </p:grpSpPr>
        <p:sp>
          <p:nvSpPr>
            <p:cNvPr id="10" name="Rectangle 9">
              <a:extLst>
                <a:ext uri="{FF2B5EF4-FFF2-40B4-BE49-F238E27FC236}">
                  <a16:creationId xmlns:a16="http://schemas.microsoft.com/office/drawing/2014/main" id="{EF99BD00-B2FA-D738-224C-75933C7F363F}"/>
                </a:ext>
              </a:extLst>
            </p:cNvPr>
            <p:cNvSpPr/>
            <p:nvPr/>
          </p:nvSpPr>
          <p:spPr>
            <a:xfrm>
              <a:off x="592281" y="2902190"/>
              <a:ext cx="4562947" cy="2558749"/>
            </a:xfrm>
            <a:prstGeom prst="rect">
              <a:avLst/>
            </a:prstGeom>
            <a:solidFill>
              <a:srgbClr val="DBECF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899DBA61-93B9-9F8F-580F-D19A6D3B0259}"/>
                </a:ext>
              </a:extLst>
            </p:cNvPr>
            <p:cNvGrpSpPr/>
            <p:nvPr/>
          </p:nvGrpSpPr>
          <p:grpSpPr>
            <a:xfrm>
              <a:off x="792790" y="3719899"/>
              <a:ext cx="4130192" cy="461665"/>
              <a:chOff x="6018245" y="1443965"/>
              <a:chExt cx="4130192" cy="461665"/>
            </a:xfrm>
          </p:grpSpPr>
          <p:sp>
            <p:nvSpPr>
              <p:cNvPr id="16" name="TextBox 15">
                <a:extLst>
                  <a:ext uri="{FF2B5EF4-FFF2-40B4-BE49-F238E27FC236}">
                    <a16:creationId xmlns:a16="http://schemas.microsoft.com/office/drawing/2014/main" id="{18A81DF6-5A06-24A3-5625-EBA2ECCD077D}"/>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GoPaperless Agent cung cấp API &amp; SDK tích hợp vào hệ thống của doanh nghiệp.</a:t>
                </a:r>
              </a:p>
            </p:txBody>
          </p:sp>
          <p:sp>
            <p:nvSpPr>
              <p:cNvPr id="17" name="Oval 16">
                <a:extLst>
                  <a:ext uri="{FF2B5EF4-FFF2-40B4-BE49-F238E27FC236}">
                    <a16:creationId xmlns:a16="http://schemas.microsoft.com/office/drawing/2014/main" id="{42432D66-9A5D-35B1-4561-5B4004871B7C}"/>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 name="Group 17">
              <a:extLst>
                <a:ext uri="{FF2B5EF4-FFF2-40B4-BE49-F238E27FC236}">
                  <a16:creationId xmlns:a16="http://schemas.microsoft.com/office/drawing/2014/main" id="{EBE4F037-E303-AF69-EF84-08278E4A772F}"/>
                </a:ext>
              </a:extLst>
            </p:cNvPr>
            <p:cNvGrpSpPr/>
            <p:nvPr/>
          </p:nvGrpSpPr>
          <p:grpSpPr>
            <a:xfrm>
              <a:off x="792790" y="4195896"/>
              <a:ext cx="4130192" cy="461665"/>
              <a:chOff x="6018245" y="1443965"/>
              <a:chExt cx="4130192" cy="461665"/>
            </a:xfrm>
          </p:grpSpPr>
          <p:sp>
            <p:nvSpPr>
              <p:cNvPr id="19" name="TextBox 18">
                <a:extLst>
                  <a:ext uri="{FF2B5EF4-FFF2-40B4-BE49-F238E27FC236}">
                    <a16:creationId xmlns:a16="http://schemas.microsoft.com/office/drawing/2014/main" id="{E63B0550-2C34-1BC2-242B-B59EEC8B196D}"/>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Doanh nghiệp sử dụng hạ tầng ký số từ xa dựa trên VNeID và đa CA.</a:t>
                </a:r>
              </a:p>
            </p:txBody>
          </p:sp>
          <p:sp>
            <p:nvSpPr>
              <p:cNvPr id="20" name="Oval 19">
                <a:extLst>
                  <a:ext uri="{FF2B5EF4-FFF2-40B4-BE49-F238E27FC236}">
                    <a16:creationId xmlns:a16="http://schemas.microsoft.com/office/drawing/2014/main" id="{37094A25-6A49-084C-67CD-17C90AC0A33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5" name="Group 24">
              <a:extLst>
                <a:ext uri="{FF2B5EF4-FFF2-40B4-BE49-F238E27FC236}">
                  <a16:creationId xmlns:a16="http://schemas.microsoft.com/office/drawing/2014/main" id="{7732CD62-9162-8135-61C5-F36B3B950141}"/>
                </a:ext>
              </a:extLst>
            </p:cNvPr>
            <p:cNvGrpSpPr/>
            <p:nvPr/>
          </p:nvGrpSpPr>
          <p:grpSpPr>
            <a:xfrm>
              <a:off x="1418614" y="3159659"/>
              <a:ext cx="2910280" cy="362139"/>
              <a:chOff x="1362956" y="3159659"/>
              <a:chExt cx="2910280" cy="362139"/>
            </a:xfrm>
          </p:grpSpPr>
          <p:sp>
            <p:nvSpPr>
              <p:cNvPr id="14" name="Rectangle: Rounded Corners 13">
                <a:extLst>
                  <a:ext uri="{FF2B5EF4-FFF2-40B4-BE49-F238E27FC236}">
                    <a16:creationId xmlns:a16="http://schemas.microsoft.com/office/drawing/2014/main" id="{A61EB3C7-5548-A221-11CA-DD71D892CA93}"/>
                  </a:ext>
                </a:extLst>
              </p:cNvPr>
              <p:cNvSpPr/>
              <p:nvPr/>
            </p:nvSpPr>
            <p:spPr>
              <a:xfrm>
                <a:off x="1362956" y="3159659"/>
                <a:ext cx="2910280" cy="362139"/>
              </a:xfrm>
              <a:prstGeom prst="roundRect">
                <a:avLst>
                  <a:gd name="adj" fmla="val 50000"/>
                </a:avLst>
              </a:prstGeom>
              <a:gradFill>
                <a:gsLst>
                  <a:gs pos="0">
                    <a:srgbClr val="0470DD"/>
                  </a:gs>
                  <a:gs pos="35000">
                    <a:schemeClr val="accent1">
                      <a:lumMod val="45000"/>
                      <a:lumOff val="55000"/>
                    </a:schemeClr>
                  </a:gs>
                  <a:gs pos="100000">
                    <a:srgbClr val="0470DD"/>
                  </a:gs>
                </a:gsLst>
                <a:lin ang="84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33F7D464-F874-08A1-684B-695FEEFC1956}"/>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CÁCH THỨC HỢP TÁC</a:t>
                </a:r>
                <a:endParaRPr lang="vi-VN" sz="1400" dirty="0">
                  <a:solidFill>
                    <a:schemeClr val="bg1"/>
                  </a:solidFill>
                  <a:latin typeface="Roboto" pitchFamily="2" charset="0"/>
                  <a:ea typeface="Roboto" pitchFamily="2" charset="0"/>
                </a:endParaRPr>
              </a:p>
            </p:txBody>
          </p:sp>
        </p:grpSp>
        <p:grpSp>
          <p:nvGrpSpPr>
            <p:cNvPr id="22" name="Group 21">
              <a:extLst>
                <a:ext uri="{FF2B5EF4-FFF2-40B4-BE49-F238E27FC236}">
                  <a16:creationId xmlns:a16="http://schemas.microsoft.com/office/drawing/2014/main" id="{E779CB78-5D02-5EEE-11A9-87F1BE60DAA6}"/>
                </a:ext>
              </a:extLst>
            </p:cNvPr>
            <p:cNvGrpSpPr/>
            <p:nvPr/>
          </p:nvGrpSpPr>
          <p:grpSpPr>
            <a:xfrm>
              <a:off x="792790" y="4671893"/>
              <a:ext cx="4130192" cy="461665"/>
              <a:chOff x="6018245" y="1443965"/>
              <a:chExt cx="4130192" cy="461665"/>
            </a:xfrm>
          </p:grpSpPr>
          <p:sp>
            <p:nvSpPr>
              <p:cNvPr id="23" name="TextBox 22">
                <a:extLst>
                  <a:ext uri="{FF2B5EF4-FFF2-40B4-BE49-F238E27FC236}">
                    <a16:creationId xmlns:a16="http://schemas.microsoft.com/office/drawing/2014/main" id="{9BF879DC-4611-C3BB-EBB3-C77A98815F6A}"/>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Thanh toán theo mô hình thuê bao (subscription) hoặc theo số lượng giao dịch ký.</a:t>
                </a:r>
              </a:p>
            </p:txBody>
          </p:sp>
          <p:sp>
            <p:nvSpPr>
              <p:cNvPr id="24" name="Oval 23">
                <a:extLst>
                  <a:ext uri="{FF2B5EF4-FFF2-40B4-BE49-F238E27FC236}">
                    <a16:creationId xmlns:a16="http://schemas.microsoft.com/office/drawing/2014/main" id="{A87D28C0-70D8-24E4-0A95-E0CBD9E9231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45" name="Group 44">
            <a:extLst>
              <a:ext uri="{FF2B5EF4-FFF2-40B4-BE49-F238E27FC236}">
                <a16:creationId xmlns:a16="http://schemas.microsoft.com/office/drawing/2014/main" id="{40F42F99-06F3-C4EC-A25B-1F7A6FFA1FCA}"/>
              </a:ext>
            </a:extLst>
          </p:cNvPr>
          <p:cNvGrpSpPr/>
          <p:nvPr/>
        </p:nvGrpSpPr>
        <p:grpSpPr>
          <a:xfrm>
            <a:off x="5355737" y="3290114"/>
            <a:ext cx="4562947" cy="2558749"/>
            <a:chOff x="5355737" y="2902189"/>
            <a:chExt cx="4562947" cy="2558749"/>
          </a:xfrm>
          <a:effectLst>
            <a:outerShdw blurRad="50800" dist="38100" dir="16200000" rotWithShape="0">
              <a:prstClr val="black">
                <a:alpha val="40000"/>
              </a:prstClr>
            </a:outerShdw>
          </a:effectLst>
        </p:grpSpPr>
        <p:sp>
          <p:nvSpPr>
            <p:cNvPr id="26" name="Rectangle 25">
              <a:extLst>
                <a:ext uri="{FF2B5EF4-FFF2-40B4-BE49-F238E27FC236}">
                  <a16:creationId xmlns:a16="http://schemas.microsoft.com/office/drawing/2014/main" id="{8CF0C0F2-A8D1-E183-1E3C-979512308C61}"/>
                </a:ext>
              </a:extLst>
            </p:cNvPr>
            <p:cNvSpPr/>
            <p:nvPr/>
          </p:nvSpPr>
          <p:spPr>
            <a:xfrm>
              <a:off x="5355737" y="2902189"/>
              <a:ext cx="4562947" cy="2558749"/>
            </a:xfrm>
            <a:prstGeom prst="rect">
              <a:avLst/>
            </a:prstGeom>
            <a:solidFill>
              <a:srgbClr val="1C83C9"/>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7EDC2C61-01FE-5C2F-4270-B933705FD131}"/>
                </a:ext>
              </a:extLst>
            </p:cNvPr>
            <p:cNvGrpSpPr/>
            <p:nvPr/>
          </p:nvGrpSpPr>
          <p:grpSpPr>
            <a:xfrm>
              <a:off x="5556246" y="3719898"/>
              <a:ext cx="4130192" cy="276999"/>
              <a:chOff x="6018245" y="1443965"/>
              <a:chExt cx="4130192" cy="276999"/>
            </a:xfrm>
          </p:grpSpPr>
          <p:sp>
            <p:nvSpPr>
              <p:cNvPr id="28" name="TextBox 27">
                <a:extLst>
                  <a:ext uri="{FF2B5EF4-FFF2-40B4-BE49-F238E27FC236}">
                    <a16:creationId xmlns:a16="http://schemas.microsoft.com/office/drawing/2014/main" id="{A45D3A50-AADC-F072-CA52-BF9979AE3EF2}"/>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Không cần đầu tư hạ tầng ký số riêng.</a:t>
                </a:r>
              </a:p>
            </p:txBody>
          </p:sp>
          <p:sp>
            <p:nvSpPr>
              <p:cNvPr id="29" name="Oval 28">
                <a:extLst>
                  <a:ext uri="{FF2B5EF4-FFF2-40B4-BE49-F238E27FC236}">
                    <a16:creationId xmlns:a16="http://schemas.microsoft.com/office/drawing/2014/main" id="{257E584C-88B2-C271-85D8-F378CCD6E7F9}"/>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33" name="Group 32">
              <a:extLst>
                <a:ext uri="{FF2B5EF4-FFF2-40B4-BE49-F238E27FC236}">
                  <a16:creationId xmlns:a16="http://schemas.microsoft.com/office/drawing/2014/main" id="{3C379E8E-3EFD-EA8A-4F1B-FD464B24FADF}"/>
                </a:ext>
              </a:extLst>
            </p:cNvPr>
            <p:cNvGrpSpPr/>
            <p:nvPr/>
          </p:nvGrpSpPr>
          <p:grpSpPr>
            <a:xfrm>
              <a:off x="6182070" y="3159658"/>
              <a:ext cx="2910280" cy="362139"/>
              <a:chOff x="1362956" y="3159659"/>
              <a:chExt cx="2910280" cy="362139"/>
            </a:xfrm>
          </p:grpSpPr>
          <p:sp>
            <p:nvSpPr>
              <p:cNvPr id="34" name="Rectangle: Rounded Corners 33">
                <a:extLst>
                  <a:ext uri="{FF2B5EF4-FFF2-40B4-BE49-F238E27FC236}">
                    <a16:creationId xmlns:a16="http://schemas.microsoft.com/office/drawing/2014/main" id="{8DBAFB5F-3E82-020F-FF5D-FA93EF54E288}"/>
                  </a:ext>
                </a:extLst>
              </p:cNvPr>
              <p:cNvSpPr/>
              <p:nvPr/>
            </p:nvSpPr>
            <p:spPr>
              <a:xfrm>
                <a:off x="1362956" y="3159659"/>
                <a:ext cx="2910280" cy="362139"/>
              </a:xfrm>
              <a:prstGeom prst="roundRect">
                <a:avLst>
                  <a:gd name="adj" fmla="val 50000"/>
                </a:avLst>
              </a:prstGeom>
              <a:gradFill flip="none" rotWithShape="1">
                <a:gsLst>
                  <a:gs pos="0">
                    <a:schemeClr val="bg1"/>
                  </a:gs>
                  <a:gs pos="50000">
                    <a:schemeClr val="bg1"/>
                  </a:gs>
                  <a:gs pos="0">
                    <a:srgbClr val="A4D3F6"/>
                  </a:gs>
                  <a:gs pos="100000">
                    <a:srgbClr val="ACD8F5"/>
                  </a:gs>
                </a:gsLst>
                <a:path path="circle">
                  <a:fillToRect l="100000" t="100000"/>
                </a:path>
                <a:tileRect r="-100000" b="-10000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5" name="TextBox 34">
                <a:extLst>
                  <a:ext uri="{FF2B5EF4-FFF2-40B4-BE49-F238E27FC236}">
                    <a16:creationId xmlns:a16="http://schemas.microsoft.com/office/drawing/2014/main" id="{87BE860C-AC15-2525-E55A-816B35EEE9FE}"/>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rgbClr val="1C83C9"/>
                    </a:solidFill>
                    <a:latin typeface="Roboto" pitchFamily="2" charset="0"/>
                    <a:ea typeface="Roboto" pitchFamily="2" charset="0"/>
                  </a:rPr>
                  <a:t>GIÁ TRỊ MANG LẠI</a:t>
                </a:r>
                <a:endParaRPr lang="vi-VN" sz="1400" dirty="0">
                  <a:solidFill>
                    <a:srgbClr val="1C83C9"/>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30CA4C7B-E5AB-7565-FD25-176242509A28}"/>
                </a:ext>
              </a:extLst>
            </p:cNvPr>
            <p:cNvGrpSpPr/>
            <p:nvPr/>
          </p:nvGrpSpPr>
          <p:grpSpPr>
            <a:xfrm>
              <a:off x="5556246" y="4034312"/>
              <a:ext cx="4130192" cy="276999"/>
              <a:chOff x="6018245" y="1443965"/>
              <a:chExt cx="4130192" cy="276999"/>
            </a:xfrm>
          </p:grpSpPr>
          <p:sp>
            <p:nvSpPr>
              <p:cNvPr id="40" name="TextBox 39">
                <a:extLst>
                  <a:ext uri="{FF2B5EF4-FFF2-40B4-BE49-F238E27FC236}">
                    <a16:creationId xmlns:a16="http://schemas.microsoft.com/office/drawing/2014/main" id="{51D2E947-C393-D5C7-AE60-FB9D46F15BD1}"/>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Giảm chi phí quản lý token.</a:t>
                </a:r>
              </a:p>
            </p:txBody>
          </p:sp>
          <p:sp>
            <p:nvSpPr>
              <p:cNvPr id="41" name="Oval 40">
                <a:extLst>
                  <a:ext uri="{FF2B5EF4-FFF2-40B4-BE49-F238E27FC236}">
                    <a16:creationId xmlns:a16="http://schemas.microsoft.com/office/drawing/2014/main" id="{5A084D96-D27C-E4EC-A3F2-E69574F76B3E}"/>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42" name="Group 41">
              <a:extLst>
                <a:ext uri="{FF2B5EF4-FFF2-40B4-BE49-F238E27FC236}">
                  <a16:creationId xmlns:a16="http://schemas.microsoft.com/office/drawing/2014/main" id="{D7D149EB-05C5-347E-61B5-0E9524C3F3C0}"/>
                </a:ext>
              </a:extLst>
            </p:cNvPr>
            <p:cNvGrpSpPr/>
            <p:nvPr/>
          </p:nvGrpSpPr>
          <p:grpSpPr>
            <a:xfrm>
              <a:off x="5556246" y="4348727"/>
              <a:ext cx="4130192" cy="276999"/>
              <a:chOff x="6018245" y="1443965"/>
              <a:chExt cx="4130192" cy="276999"/>
            </a:xfrm>
          </p:grpSpPr>
          <p:sp>
            <p:nvSpPr>
              <p:cNvPr id="43" name="TextBox 42">
                <a:extLst>
                  <a:ext uri="{FF2B5EF4-FFF2-40B4-BE49-F238E27FC236}">
                    <a16:creationId xmlns:a16="http://schemas.microsoft.com/office/drawing/2014/main" id="{7CE15E04-2D6F-DFFF-67A7-74AB3F8BFB36}"/>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Triển khai nhanh, mở rộng linh hoạt</a:t>
                </a:r>
                <a:r>
                  <a:rPr lang="vi-VN" sz="1200" dirty="0"/>
                  <a:t>.</a:t>
                </a:r>
                <a:r>
                  <a:rPr lang="vi-VN" sz="1200" dirty="0">
                    <a:solidFill>
                      <a:schemeClr val="bg1"/>
                    </a:solidFill>
                    <a:latin typeface="Roboto" pitchFamily="2" charset="0"/>
                    <a:ea typeface="Roboto" pitchFamily="2" charset="0"/>
                  </a:rPr>
                  <a:t>.</a:t>
                </a:r>
              </a:p>
            </p:txBody>
          </p:sp>
          <p:sp>
            <p:nvSpPr>
              <p:cNvPr id="44" name="Oval 43">
                <a:extLst>
                  <a:ext uri="{FF2B5EF4-FFF2-40B4-BE49-F238E27FC236}">
                    <a16:creationId xmlns:a16="http://schemas.microsoft.com/office/drawing/2014/main" id="{D27A8289-3814-740A-BA94-D8155E55A7EE}"/>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spTree>
    <p:extLst>
      <p:ext uri="{BB962C8B-B14F-4D97-AF65-F5344CB8AC3E}">
        <p14:creationId xmlns:p14="http://schemas.microsoft.com/office/powerpoint/2010/main" val="758445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6CDB-CA97-5678-772E-72B9DD3A9109}"/>
            </a:ext>
          </a:extLst>
        </p:cNvPr>
        <p:cNvGrpSpPr/>
        <p:nvPr/>
      </p:nvGrpSpPr>
      <p:grpSpPr>
        <a:xfrm>
          <a:off x="0" y="0"/>
          <a:ext cx="0" cy="0"/>
          <a:chOff x="0" y="0"/>
          <a:chExt cx="0" cy="0"/>
        </a:xfrm>
      </p:grpSpPr>
      <p:pic>
        <p:nvPicPr>
          <p:cNvPr id="49" name="Graphic 48" descr="An assortment of differently patterned circles">
            <a:extLst>
              <a:ext uri="{FF2B5EF4-FFF2-40B4-BE49-F238E27FC236}">
                <a16:creationId xmlns:a16="http://schemas.microsoft.com/office/drawing/2014/main" id="{9BA77F35-8517-E562-E43D-E7DC2270AD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0044" y="1279904"/>
            <a:ext cx="5359123" cy="5359123"/>
          </a:xfrm>
          <a:prstGeom prst="rect">
            <a:avLst/>
          </a:prstGeom>
        </p:spPr>
      </p:pic>
      <p:pic>
        <p:nvPicPr>
          <p:cNvPr id="4" name="Picture 3" descr="Cityscape against on daylight">
            <a:extLst>
              <a:ext uri="{FF2B5EF4-FFF2-40B4-BE49-F238E27FC236}">
                <a16:creationId xmlns:a16="http://schemas.microsoft.com/office/drawing/2014/main" id="{54251545-7A60-7466-A65B-B9AC21B97B6C}"/>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t="39355" b="40106"/>
          <a:stretch>
            <a:fillRect/>
          </a:stretch>
        </p:blipFill>
        <p:spPr>
          <a:xfrm>
            <a:off x="0" y="0"/>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5" name="Rectangle 4">
            <a:extLst>
              <a:ext uri="{FF2B5EF4-FFF2-40B4-BE49-F238E27FC236}">
                <a16:creationId xmlns:a16="http://schemas.microsoft.com/office/drawing/2014/main" id="{B8808E34-C419-D7A0-F964-C4EB7DECF0CE}"/>
              </a:ext>
            </a:extLst>
          </p:cNvPr>
          <p:cNvSpPr/>
          <p:nvPr/>
        </p:nvSpPr>
        <p:spPr>
          <a:xfrm rot="5400000">
            <a:off x="5400870" y="-5400871"/>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F7E96D86-6F00-4270-689F-39B038F75355}"/>
              </a:ext>
            </a:extLst>
          </p:cNvPr>
          <p:cNvSpPr txBox="1"/>
          <p:nvPr/>
        </p:nvSpPr>
        <p:spPr>
          <a:xfrm>
            <a:off x="492100" y="695129"/>
            <a:ext cx="6918037" cy="584775"/>
          </a:xfrm>
          <a:prstGeom prst="rect">
            <a:avLst/>
          </a:prstGeom>
          <a:noFill/>
        </p:spPr>
        <p:txBody>
          <a:bodyPr wrap="square" rtlCol="0">
            <a:spAutoFit/>
          </a:bodyPr>
          <a:lstStyle/>
          <a:p>
            <a:r>
              <a:rPr lang="en-US" sz="3200" b="1" dirty="0">
                <a:solidFill>
                  <a:schemeClr val="bg1"/>
                </a:solidFill>
              </a:rPr>
              <a:t>MÔ HÌNH HỢP TÁC</a:t>
            </a:r>
            <a:endParaRPr lang="vi-VN" sz="3200" b="1" dirty="0">
              <a:solidFill>
                <a:schemeClr val="bg1"/>
              </a:solidFill>
            </a:endParaRPr>
          </a:p>
        </p:txBody>
      </p:sp>
      <p:grpSp>
        <p:nvGrpSpPr>
          <p:cNvPr id="47" name="Group 46">
            <a:extLst>
              <a:ext uri="{FF2B5EF4-FFF2-40B4-BE49-F238E27FC236}">
                <a16:creationId xmlns:a16="http://schemas.microsoft.com/office/drawing/2014/main" id="{4EA26806-986F-59ED-0BEB-FDAB249BC747}"/>
              </a:ext>
            </a:extLst>
          </p:cNvPr>
          <p:cNvGrpSpPr/>
          <p:nvPr/>
        </p:nvGrpSpPr>
        <p:grpSpPr>
          <a:xfrm>
            <a:off x="592281" y="1863247"/>
            <a:ext cx="8943605" cy="892552"/>
            <a:chOff x="592281" y="1552103"/>
            <a:chExt cx="8943605" cy="892552"/>
          </a:xfrm>
        </p:grpSpPr>
        <p:grpSp>
          <p:nvGrpSpPr>
            <p:cNvPr id="12" name="Group 11">
              <a:extLst>
                <a:ext uri="{FF2B5EF4-FFF2-40B4-BE49-F238E27FC236}">
                  <a16:creationId xmlns:a16="http://schemas.microsoft.com/office/drawing/2014/main" id="{2B8A56EF-EFA8-D187-7B79-B34885332390}"/>
                </a:ext>
              </a:extLst>
            </p:cNvPr>
            <p:cNvGrpSpPr/>
            <p:nvPr/>
          </p:nvGrpSpPr>
          <p:grpSpPr>
            <a:xfrm>
              <a:off x="592281" y="1554760"/>
              <a:ext cx="887239" cy="887239"/>
              <a:chOff x="615636" y="1937442"/>
              <a:chExt cx="887239" cy="887239"/>
            </a:xfrm>
          </p:grpSpPr>
          <p:sp>
            <p:nvSpPr>
              <p:cNvPr id="7" name="Rectangle: Rounded Corners 6">
                <a:extLst>
                  <a:ext uri="{FF2B5EF4-FFF2-40B4-BE49-F238E27FC236}">
                    <a16:creationId xmlns:a16="http://schemas.microsoft.com/office/drawing/2014/main" id="{F6B3EF59-511A-8899-A55B-64A1C4E5B8EF}"/>
                  </a:ext>
                </a:extLst>
              </p:cNvPr>
              <p:cNvSpPr/>
              <p:nvPr/>
            </p:nvSpPr>
            <p:spPr>
              <a:xfrm>
                <a:off x="615636" y="1937442"/>
                <a:ext cx="887239" cy="887239"/>
              </a:xfrm>
              <a:prstGeom prst="roundRect">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Blockchain with solid fill">
                <a:extLst>
                  <a:ext uri="{FF2B5EF4-FFF2-40B4-BE49-F238E27FC236}">
                    <a16:creationId xmlns:a16="http://schemas.microsoft.com/office/drawing/2014/main" id="{93ED8DB9-8AAC-4B98-F3F0-D9EBB94526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2198" y="2054004"/>
                <a:ext cx="654113" cy="654113"/>
              </a:xfrm>
              <a:prstGeom prst="rect">
                <a:avLst/>
              </a:prstGeom>
            </p:spPr>
          </p:pic>
        </p:grpSp>
        <p:sp>
          <p:nvSpPr>
            <p:cNvPr id="11" name="TextBox 10">
              <a:extLst>
                <a:ext uri="{FF2B5EF4-FFF2-40B4-BE49-F238E27FC236}">
                  <a16:creationId xmlns:a16="http://schemas.microsoft.com/office/drawing/2014/main" id="{CFE86039-29E0-6A01-4D76-928CAD8C5B0B}"/>
                </a:ext>
              </a:extLst>
            </p:cNvPr>
            <p:cNvSpPr txBox="1"/>
            <p:nvPr/>
          </p:nvSpPr>
          <p:spPr>
            <a:xfrm>
              <a:off x="1596082" y="1552103"/>
              <a:ext cx="7939804" cy="892552"/>
            </a:xfrm>
            <a:prstGeom prst="rect">
              <a:avLst/>
            </a:prstGeom>
            <a:noFill/>
          </p:spPr>
          <p:txBody>
            <a:bodyPr wrap="square" rtlCol="0">
              <a:spAutoFit/>
            </a:bodyPr>
            <a:lstStyle/>
            <a:p>
              <a:r>
                <a:rPr lang="vi-VN" sz="2000" b="1" dirty="0">
                  <a:solidFill>
                    <a:srgbClr val="0470DD"/>
                  </a:solidFill>
                </a:rPr>
                <a:t>MÔ HÌNH B2B2C</a:t>
              </a:r>
            </a:p>
            <a:p>
              <a:r>
                <a:rPr lang="vi-VN" sz="2000" b="1" dirty="0">
                  <a:solidFill>
                    <a:schemeClr val="bg2">
                      <a:lumMod val="25000"/>
                    </a:schemeClr>
                  </a:solidFill>
                </a:rPr>
                <a:t>HỢP TÁC VỚI NỀN TẢNG SỐ</a:t>
              </a:r>
            </a:p>
            <a:p>
              <a:r>
                <a:rPr lang="vi-VN" sz="1200" b="1" dirty="0">
                  <a:latin typeface="Roboto" pitchFamily="2" charset="0"/>
                  <a:ea typeface="Roboto" pitchFamily="2" charset="0"/>
                </a:rPr>
                <a:t>Đối tượng: </a:t>
              </a:r>
              <a:r>
                <a:rPr lang="vi-VN" sz="1200" dirty="0">
                  <a:latin typeface="Roboto" pitchFamily="2" charset="0"/>
                  <a:ea typeface="Roboto" pitchFamily="2" charset="0"/>
                </a:rPr>
                <a:t>Nền tảng ERP, HRM, CRM; Nền tảng hợp đồng điện tử; Fintech, Insurtech; Sàn thương mại điện tử.</a:t>
              </a:r>
            </a:p>
          </p:txBody>
        </p:sp>
      </p:grpSp>
      <p:grpSp>
        <p:nvGrpSpPr>
          <p:cNvPr id="46" name="Group 45">
            <a:extLst>
              <a:ext uri="{FF2B5EF4-FFF2-40B4-BE49-F238E27FC236}">
                <a16:creationId xmlns:a16="http://schemas.microsoft.com/office/drawing/2014/main" id="{367887A7-86EE-553C-FBCD-76517C0BC96A}"/>
              </a:ext>
            </a:extLst>
          </p:cNvPr>
          <p:cNvGrpSpPr/>
          <p:nvPr/>
        </p:nvGrpSpPr>
        <p:grpSpPr>
          <a:xfrm>
            <a:off x="592281" y="3290114"/>
            <a:ext cx="4562947" cy="2558749"/>
            <a:chOff x="592281" y="2902190"/>
            <a:chExt cx="4562947" cy="2558749"/>
          </a:xfrm>
        </p:grpSpPr>
        <p:sp>
          <p:nvSpPr>
            <p:cNvPr id="10" name="Rectangle 9">
              <a:extLst>
                <a:ext uri="{FF2B5EF4-FFF2-40B4-BE49-F238E27FC236}">
                  <a16:creationId xmlns:a16="http://schemas.microsoft.com/office/drawing/2014/main" id="{35A54857-6B09-70F5-0A62-C74E714CA0C5}"/>
                </a:ext>
              </a:extLst>
            </p:cNvPr>
            <p:cNvSpPr/>
            <p:nvPr/>
          </p:nvSpPr>
          <p:spPr>
            <a:xfrm>
              <a:off x="592281" y="2902190"/>
              <a:ext cx="4562947" cy="2558749"/>
            </a:xfrm>
            <a:prstGeom prst="rect">
              <a:avLst/>
            </a:prstGeom>
            <a:solidFill>
              <a:srgbClr val="DBECF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3FD9AA45-D35D-4F19-CC01-D7A36D6B3271}"/>
                </a:ext>
              </a:extLst>
            </p:cNvPr>
            <p:cNvGrpSpPr/>
            <p:nvPr/>
          </p:nvGrpSpPr>
          <p:grpSpPr>
            <a:xfrm>
              <a:off x="792790" y="3719899"/>
              <a:ext cx="4130192" cy="461665"/>
              <a:chOff x="6018245" y="1443965"/>
              <a:chExt cx="4130192" cy="461665"/>
            </a:xfrm>
          </p:grpSpPr>
          <p:sp>
            <p:nvSpPr>
              <p:cNvPr id="16" name="TextBox 15">
                <a:extLst>
                  <a:ext uri="{FF2B5EF4-FFF2-40B4-BE49-F238E27FC236}">
                    <a16:creationId xmlns:a16="http://schemas.microsoft.com/office/drawing/2014/main" id="{77855B9F-5D40-7E47-86DE-192C7548655A}"/>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GoPaperless Agent tích hợp như một lớp ký số mặc định trong nền tảng.</a:t>
                </a:r>
              </a:p>
            </p:txBody>
          </p:sp>
          <p:sp>
            <p:nvSpPr>
              <p:cNvPr id="17" name="Oval 16">
                <a:extLst>
                  <a:ext uri="{FF2B5EF4-FFF2-40B4-BE49-F238E27FC236}">
                    <a16:creationId xmlns:a16="http://schemas.microsoft.com/office/drawing/2014/main" id="{5A26FC91-440A-D0B6-7BEB-71E7B6E7FFF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 name="Group 17">
              <a:extLst>
                <a:ext uri="{FF2B5EF4-FFF2-40B4-BE49-F238E27FC236}">
                  <a16:creationId xmlns:a16="http://schemas.microsoft.com/office/drawing/2014/main" id="{B8252AA0-1560-3C82-2406-A5181397CC8D}"/>
                </a:ext>
              </a:extLst>
            </p:cNvPr>
            <p:cNvGrpSpPr/>
            <p:nvPr/>
          </p:nvGrpSpPr>
          <p:grpSpPr>
            <a:xfrm>
              <a:off x="792790" y="4195896"/>
              <a:ext cx="4130192" cy="461665"/>
              <a:chOff x="6018245" y="1443965"/>
              <a:chExt cx="4130192" cy="461665"/>
            </a:xfrm>
          </p:grpSpPr>
          <p:sp>
            <p:nvSpPr>
              <p:cNvPr id="19" name="TextBox 18">
                <a:extLst>
                  <a:ext uri="{FF2B5EF4-FFF2-40B4-BE49-F238E27FC236}">
                    <a16:creationId xmlns:a16="http://schemas.microsoft.com/office/drawing/2014/main" id="{35699D56-0647-E746-6C3C-CE735ED8E915}"/>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Người dùng cuối ký số trực tiếp trong hệ thống của đối tác.</a:t>
                </a:r>
              </a:p>
            </p:txBody>
          </p:sp>
          <p:sp>
            <p:nvSpPr>
              <p:cNvPr id="20" name="Oval 19">
                <a:extLst>
                  <a:ext uri="{FF2B5EF4-FFF2-40B4-BE49-F238E27FC236}">
                    <a16:creationId xmlns:a16="http://schemas.microsoft.com/office/drawing/2014/main" id="{B470D16A-FAA2-1191-DFE8-653313F8D5C4}"/>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5" name="Group 24">
              <a:extLst>
                <a:ext uri="{FF2B5EF4-FFF2-40B4-BE49-F238E27FC236}">
                  <a16:creationId xmlns:a16="http://schemas.microsoft.com/office/drawing/2014/main" id="{33847C60-09C8-226B-F7CA-EB9D7101D35D}"/>
                </a:ext>
              </a:extLst>
            </p:cNvPr>
            <p:cNvGrpSpPr/>
            <p:nvPr/>
          </p:nvGrpSpPr>
          <p:grpSpPr>
            <a:xfrm>
              <a:off x="1418614" y="3159659"/>
              <a:ext cx="2910280" cy="362139"/>
              <a:chOff x="1362956" y="3159659"/>
              <a:chExt cx="2910280" cy="362139"/>
            </a:xfrm>
          </p:grpSpPr>
          <p:sp>
            <p:nvSpPr>
              <p:cNvPr id="14" name="Rectangle: Rounded Corners 13">
                <a:extLst>
                  <a:ext uri="{FF2B5EF4-FFF2-40B4-BE49-F238E27FC236}">
                    <a16:creationId xmlns:a16="http://schemas.microsoft.com/office/drawing/2014/main" id="{777724EB-38EF-8D8C-6640-8F375897A1A9}"/>
                  </a:ext>
                </a:extLst>
              </p:cNvPr>
              <p:cNvSpPr/>
              <p:nvPr/>
            </p:nvSpPr>
            <p:spPr>
              <a:xfrm>
                <a:off x="1362956" y="3159659"/>
                <a:ext cx="2910280" cy="362139"/>
              </a:xfrm>
              <a:prstGeom prst="roundRect">
                <a:avLst>
                  <a:gd name="adj" fmla="val 50000"/>
                </a:avLst>
              </a:prstGeom>
              <a:gradFill>
                <a:gsLst>
                  <a:gs pos="0">
                    <a:srgbClr val="0470DD"/>
                  </a:gs>
                  <a:gs pos="35000">
                    <a:schemeClr val="accent1">
                      <a:lumMod val="45000"/>
                      <a:lumOff val="55000"/>
                    </a:schemeClr>
                  </a:gs>
                  <a:gs pos="100000">
                    <a:srgbClr val="0470DD"/>
                  </a:gs>
                </a:gsLst>
                <a:lin ang="84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FBDAC372-E9EA-01C8-544D-059A77AC5B91}"/>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CÁCH THỨC HỢP TÁC</a:t>
                </a:r>
                <a:endParaRPr lang="vi-VN" sz="1400" dirty="0">
                  <a:solidFill>
                    <a:schemeClr val="bg1"/>
                  </a:solidFill>
                  <a:latin typeface="Roboto" pitchFamily="2" charset="0"/>
                  <a:ea typeface="Roboto" pitchFamily="2" charset="0"/>
                </a:endParaRPr>
              </a:p>
            </p:txBody>
          </p:sp>
        </p:grpSp>
        <p:grpSp>
          <p:nvGrpSpPr>
            <p:cNvPr id="22" name="Group 21">
              <a:extLst>
                <a:ext uri="{FF2B5EF4-FFF2-40B4-BE49-F238E27FC236}">
                  <a16:creationId xmlns:a16="http://schemas.microsoft.com/office/drawing/2014/main" id="{F5B409A8-0688-E118-3D18-92AEC38AF8E0}"/>
                </a:ext>
              </a:extLst>
            </p:cNvPr>
            <p:cNvGrpSpPr/>
            <p:nvPr/>
          </p:nvGrpSpPr>
          <p:grpSpPr>
            <a:xfrm>
              <a:off x="792790" y="4671893"/>
              <a:ext cx="4130192" cy="461665"/>
              <a:chOff x="6018245" y="1443965"/>
              <a:chExt cx="4130192" cy="461665"/>
            </a:xfrm>
          </p:grpSpPr>
          <p:sp>
            <p:nvSpPr>
              <p:cNvPr id="23" name="TextBox 22">
                <a:extLst>
                  <a:ext uri="{FF2B5EF4-FFF2-40B4-BE49-F238E27FC236}">
                    <a16:creationId xmlns:a16="http://schemas.microsoft.com/office/drawing/2014/main" id="{77644721-3546-0D74-D264-C363FDD9FB47}"/>
                  </a:ext>
                </a:extLst>
              </p:cNvPr>
              <p:cNvSpPr txBox="1"/>
              <p:nvPr/>
            </p:nvSpPr>
            <p:spPr>
              <a:xfrm>
                <a:off x="6092138" y="1443965"/>
                <a:ext cx="4056299" cy="461665"/>
              </a:xfrm>
              <a:prstGeom prst="rect">
                <a:avLst/>
              </a:prstGeom>
              <a:noFill/>
            </p:spPr>
            <p:txBody>
              <a:bodyPr wrap="square" rtlCol="0">
                <a:spAutoFit/>
              </a:bodyPr>
              <a:lstStyle/>
              <a:p>
                <a:r>
                  <a:rPr lang="vi-VN" sz="1200" dirty="0">
                    <a:latin typeface="Roboto" pitchFamily="2" charset="0"/>
                    <a:ea typeface="Roboto" pitchFamily="2" charset="0"/>
                  </a:rPr>
                  <a:t>Doanh thu chia sẻ theo số lượng người dùng hoặc giao dịch ký.</a:t>
                </a:r>
              </a:p>
            </p:txBody>
          </p:sp>
          <p:sp>
            <p:nvSpPr>
              <p:cNvPr id="24" name="Oval 23">
                <a:extLst>
                  <a:ext uri="{FF2B5EF4-FFF2-40B4-BE49-F238E27FC236}">
                    <a16:creationId xmlns:a16="http://schemas.microsoft.com/office/drawing/2014/main" id="{D71313E8-3238-B4C6-EE75-5A211968C34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45" name="Group 44">
            <a:extLst>
              <a:ext uri="{FF2B5EF4-FFF2-40B4-BE49-F238E27FC236}">
                <a16:creationId xmlns:a16="http://schemas.microsoft.com/office/drawing/2014/main" id="{F4178173-DB3B-B323-3654-0DBA08BCF774}"/>
              </a:ext>
            </a:extLst>
          </p:cNvPr>
          <p:cNvGrpSpPr/>
          <p:nvPr/>
        </p:nvGrpSpPr>
        <p:grpSpPr>
          <a:xfrm>
            <a:off x="5355737" y="3290114"/>
            <a:ext cx="4562947" cy="2558749"/>
            <a:chOff x="5355737" y="2902189"/>
            <a:chExt cx="4562947" cy="2558749"/>
          </a:xfrm>
        </p:grpSpPr>
        <p:sp>
          <p:nvSpPr>
            <p:cNvPr id="26" name="Rectangle 25">
              <a:extLst>
                <a:ext uri="{FF2B5EF4-FFF2-40B4-BE49-F238E27FC236}">
                  <a16:creationId xmlns:a16="http://schemas.microsoft.com/office/drawing/2014/main" id="{C29CD3A6-86F2-F371-37CC-5049F34288CA}"/>
                </a:ext>
              </a:extLst>
            </p:cNvPr>
            <p:cNvSpPr/>
            <p:nvPr/>
          </p:nvSpPr>
          <p:spPr>
            <a:xfrm>
              <a:off x="5355737" y="2902189"/>
              <a:ext cx="4562947" cy="2558749"/>
            </a:xfrm>
            <a:prstGeom prst="rect">
              <a:avLst/>
            </a:prstGeom>
            <a:solidFill>
              <a:srgbClr val="1C83C9"/>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6A06B55C-849C-7B57-5956-48E2C4B147FF}"/>
                </a:ext>
              </a:extLst>
            </p:cNvPr>
            <p:cNvGrpSpPr/>
            <p:nvPr/>
          </p:nvGrpSpPr>
          <p:grpSpPr>
            <a:xfrm>
              <a:off x="5556246" y="3719898"/>
              <a:ext cx="4130192" cy="276999"/>
              <a:chOff x="6018245" y="1443965"/>
              <a:chExt cx="4130192" cy="276999"/>
            </a:xfrm>
          </p:grpSpPr>
          <p:sp>
            <p:nvSpPr>
              <p:cNvPr id="28" name="TextBox 27">
                <a:extLst>
                  <a:ext uri="{FF2B5EF4-FFF2-40B4-BE49-F238E27FC236}">
                    <a16:creationId xmlns:a16="http://schemas.microsoft.com/office/drawing/2014/main" id="{AB34481C-C8AA-D6F9-920B-2EBDA17095E2}"/>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Đối tác gia tăng tính năng ký số hợp pháp dựa trên VNeID.</a:t>
                </a:r>
              </a:p>
            </p:txBody>
          </p:sp>
          <p:sp>
            <p:nvSpPr>
              <p:cNvPr id="29" name="Oval 28">
                <a:extLst>
                  <a:ext uri="{FF2B5EF4-FFF2-40B4-BE49-F238E27FC236}">
                    <a16:creationId xmlns:a16="http://schemas.microsoft.com/office/drawing/2014/main" id="{ACF45FCA-CF59-09A4-5CF4-1B915CE5BD84}"/>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33" name="Group 32">
              <a:extLst>
                <a:ext uri="{FF2B5EF4-FFF2-40B4-BE49-F238E27FC236}">
                  <a16:creationId xmlns:a16="http://schemas.microsoft.com/office/drawing/2014/main" id="{A893C795-EF2D-FA7B-B913-6169CDC092BA}"/>
                </a:ext>
              </a:extLst>
            </p:cNvPr>
            <p:cNvGrpSpPr/>
            <p:nvPr/>
          </p:nvGrpSpPr>
          <p:grpSpPr>
            <a:xfrm>
              <a:off x="6182070" y="3159658"/>
              <a:ext cx="2910280" cy="362139"/>
              <a:chOff x="1362956" y="3159659"/>
              <a:chExt cx="2910280" cy="362139"/>
            </a:xfrm>
          </p:grpSpPr>
          <p:sp>
            <p:nvSpPr>
              <p:cNvPr id="34" name="Rectangle: Rounded Corners 33">
                <a:extLst>
                  <a:ext uri="{FF2B5EF4-FFF2-40B4-BE49-F238E27FC236}">
                    <a16:creationId xmlns:a16="http://schemas.microsoft.com/office/drawing/2014/main" id="{484B1E14-4906-C914-39BF-FFC382AAA0EC}"/>
                  </a:ext>
                </a:extLst>
              </p:cNvPr>
              <p:cNvSpPr/>
              <p:nvPr/>
            </p:nvSpPr>
            <p:spPr>
              <a:xfrm>
                <a:off x="1362956" y="3159659"/>
                <a:ext cx="2910280" cy="362139"/>
              </a:xfrm>
              <a:prstGeom prst="roundRect">
                <a:avLst>
                  <a:gd name="adj" fmla="val 50000"/>
                </a:avLst>
              </a:prstGeom>
              <a:gradFill flip="none" rotWithShape="1">
                <a:gsLst>
                  <a:gs pos="0">
                    <a:schemeClr val="bg1"/>
                  </a:gs>
                  <a:gs pos="50000">
                    <a:schemeClr val="bg1"/>
                  </a:gs>
                  <a:gs pos="0">
                    <a:srgbClr val="A4D3F6"/>
                  </a:gs>
                  <a:gs pos="100000">
                    <a:srgbClr val="ACD8F5"/>
                  </a:gs>
                </a:gsLst>
                <a:path path="circle">
                  <a:fillToRect l="100000" t="100000"/>
                </a:path>
                <a:tileRect r="-100000" b="-10000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5" name="TextBox 34">
                <a:extLst>
                  <a:ext uri="{FF2B5EF4-FFF2-40B4-BE49-F238E27FC236}">
                    <a16:creationId xmlns:a16="http://schemas.microsoft.com/office/drawing/2014/main" id="{82E6D83B-C442-C2E0-2A1E-FC975EB30D96}"/>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rgbClr val="1C83C9"/>
                    </a:solidFill>
                    <a:latin typeface="Roboto" pitchFamily="2" charset="0"/>
                    <a:ea typeface="Roboto" pitchFamily="2" charset="0"/>
                  </a:rPr>
                  <a:t>GIÁ TRỊ MANG LẠI</a:t>
                </a:r>
                <a:endParaRPr lang="vi-VN" sz="1400" dirty="0">
                  <a:solidFill>
                    <a:srgbClr val="1C83C9"/>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84D5A592-885A-F1AA-FC18-211C1731FCE5}"/>
                </a:ext>
              </a:extLst>
            </p:cNvPr>
            <p:cNvGrpSpPr/>
            <p:nvPr/>
          </p:nvGrpSpPr>
          <p:grpSpPr>
            <a:xfrm>
              <a:off x="5556246" y="4034312"/>
              <a:ext cx="4130192" cy="276999"/>
              <a:chOff x="6018245" y="1443965"/>
              <a:chExt cx="4130192" cy="276999"/>
            </a:xfrm>
          </p:grpSpPr>
          <p:sp>
            <p:nvSpPr>
              <p:cNvPr id="40" name="TextBox 39">
                <a:extLst>
                  <a:ext uri="{FF2B5EF4-FFF2-40B4-BE49-F238E27FC236}">
                    <a16:creationId xmlns:a16="http://schemas.microsoft.com/office/drawing/2014/main" id="{A7E7E224-E635-4892-5115-5A70F51A65EE}"/>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GoPaperless Agent mở rộng nhanh tệp người dùng.</a:t>
                </a:r>
              </a:p>
            </p:txBody>
          </p:sp>
          <p:sp>
            <p:nvSpPr>
              <p:cNvPr id="41" name="Oval 40">
                <a:extLst>
                  <a:ext uri="{FF2B5EF4-FFF2-40B4-BE49-F238E27FC236}">
                    <a16:creationId xmlns:a16="http://schemas.microsoft.com/office/drawing/2014/main" id="{45B1B1C7-4647-9545-EEE4-32B2CF5AF7A2}"/>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42" name="Group 41">
              <a:extLst>
                <a:ext uri="{FF2B5EF4-FFF2-40B4-BE49-F238E27FC236}">
                  <a16:creationId xmlns:a16="http://schemas.microsoft.com/office/drawing/2014/main" id="{749E1DAC-CFC4-5415-6E48-FB89282B3730}"/>
                </a:ext>
              </a:extLst>
            </p:cNvPr>
            <p:cNvGrpSpPr/>
            <p:nvPr/>
          </p:nvGrpSpPr>
          <p:grpSpPr>
            <a:xfrm>
              <a:off x="5556246" y="4348727"/>
              <a:ext cx="4130192" cy="276999"/>
              <a:chOff x="6018245" y="1443965"/>
              <a:chExt cx="4130192" cy="276999"/>
            </a:xfrm>
          </p:grpSpPr>
          <p:sp>
            <p:nvSpPr>
              <p:cNvPr id="43" name="TextBox 42">
                <a:extLst>
                  <a:ext uri="{FF2B5EF4-FFF2-40B4-BE49-F238E27FC236}">
                    <a16:creationId xmlns:a16="http://schemas.microsoft.com/office/drawing/2014/main" id="{7DC0F5A9-7809-1AB8-1703-43CF65097EC9}"/>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Tạo hệ sinh thái ký số tích hợp sẵn.</a:t>
                </a:r>
              </a:p>
            </p:txBody>
          </p:sp>
          <p:sp>
            <p:nvSpPr>
              <p:cNvPr id="44" name="Oval 43">
                <a:extLst>
                  <a:ext uri="{FF2B5EF4-FFF2-40B4-BE49-F238E27FC236}">
                    <a16:creationId xmlns:a16="http://schemas.microsoft.com/office/drawing/2014/main" id="{63115248-54BF-881A-D274-1EC3B1B56BE5}"/>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spTree>
    <p:extLst>
      <p:ext uri="{BB962C8B-B14F-4D97-AF65-F5344CB8AC3E}">
        <p14:creationId xmlns:p14="http://schemas.microsoft.com/office/powerpoint/2010/main" val="209305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2108B-0F29-AA65-5720-1ED00498DF34}"/>
            </a:ext>
          </a:extLst>
        </p:cNvPr>
        <p:cNvGrpSpPr/>
        <p:nvPr/>
      </p:nvGrpSpPr>
      <p:grpSpPr>
        <a:xfrm>
          <a:off x="0" y="0"/>
          <a:ext cx="0" cy="0"/>
          <a:chOff x="0" y="0"/>
          <a:chExt cx="0" cy="0"/>
        </a:xfrm>
      </p:grpSpPr>
      <p:pic>
        <p:nvPicPr>
          <p:cNvPr id="49" name="Graphic 48" descr="An assortment of differently patterned circles">
            <a:extLst>
              <a:ext uri="{FF2B5EF4-FFF2-40B4-BE49-F238E27FC236}">
                <a16:creationId xmlns:a16="http://schemas.microsoft.com/office/drawing/2014/main" id="{7DCEFDD0-A411-7123-D360-E3BFE19D97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0044" y="1279904"/>
            <a:ext cx="5359123" cy="5359123"/>
          </a:xfrm>
          <a:prstGeom prst="rect">
            <a:avLst/>
          </a:prstGeom>
        </p:spPr>
      </p:pic>
      <p:pic>
        <p:nvPicPr>
          <p:cNvPr id="4" name="Picture 3" descr="Cityscape against on daylight">
            <a:extLst>
              <a:ext uri="{FF2B5EF4-FFF2-40B4-BE49-F238E27FC236}">
                <a16:creationId xmlns:a16="http://schemas.microsoft.com/office/drawing/2014/main" id="{8A2843A1-6068-007E-A453-94A74A5740A7}"/>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t="39355" b="40106"/>
          <a:stretch>
            <a:fillRect/>
          </a:stretch>
        </p:blipFill>
        <p:spPr>
          <a:xfrm>
            <a:off x="0" y="0"/>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5" name="Rectangle 4">
            <a:extLst>
              <a:ext uri="{FF2B5EF4-FFF2-40B4-BE49-F238E27FC236}">
                <a16:creationId xmlns:a16="http://schemas.microsoft.com/office/drawing/2014/main" id="{FB6A5CF8-F7F0-697F-5CC7-CEF29EBAEF76}"/>
              </a:ext>
            </a:extLst>
          </p:cNvPr>
          <p:cNvSpPr/>
          <p:nvPr/>
        </p:nvSpPr>
        <p:spPr>
          <a:xfrm rot="5400000">
            <a:off x="5400870" y="-5400871"/>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81CD6B9B-DC24-D6BE-75E9-2B16A90B08CD}"/>
              </a:ext>
            </a:extLst>
          </p:cNvPr>
          <p:cNvSpPr txBox="1"/>
          <p:nvPr/>
        </p:nvSpPr>
        <p:spPr>
          <a:xfrm>
            <a:off x="492100" y="695129"/>
            <a:ext cx="6918037" cy="584775"/>
          </a:xfrm>
          <a:prstGeom prst="rect">
            <a:avLst/>
          </a:prstGeom>
          <a:noFill/>
        </p:spPr>
        <p:txBody>
          <a:bodyPr wrap="square" rtlCol="0">
            <a:spAutoFit/>
          </a:bodyPr>
          <a:lstStyle/>
          <a:p>
            <a:r>
              <a:rPr lang="en-US" sz="3200" b="1" dirty="0">
                <a:solidFill>
                  <a:schemeClr val="bg1"/>
                </a:solidFill>
              </a:rPr>
              <a:t>MÔ HÌNH HỢP TÁC</a:t>
            </a:r>
            <a:endParaRPr lang="vi-VN" sz="3200" b="1" dirty="0">
              <a:solidFill>
                <a:schemeClr val="bg1"/>
              </a:solidFill>
            </a:endParaRPr>
          </a:p>
        </p:txBody>
      </p:sp>
      <p:grpSp>
        <p:nvGrpSpPr>
          <p:cNvPr id="47" name="Group 46">
            <a:extLst>
              <a:ext uri="{FF2B5EF4-FFF2-40B4-BE49-F238E27FC236}">
                <a16:creationId xmlns:a16="http://schemas.microsoft.com/office/drawing/2014/main" id="{B4291067-9985-8748-66DC-6FEDB2C11CA6}"/>
              </a:ext>
            </a:extLst>
          </p:cNvPr>
          <p:cNvGrpSpPr/>
          <p:nvPr/>
        </p:nvGrpSpPr>
        <p:grpSpPr>
          <a:xfrm>
            <a:off x="592281" y="1863247"/>
            <a:ext cx="8943605" cy="892552"/>
            <a:chOff x="592281" y="1552103"/>
            <a:chExt cx="8943605" cy="892552"/>
          </a:xfrm>
        </p:grpSpPr>
        <p:grpSp>
          <p:nvGrpSpPr>
            <p:cNvPr id="12" name="Group 11">
              <a:extLst>
                <a:ext uri="{FF2B5EF4-FFF2-40B4-BE49-F238E27FC236}">
                  <a16:creationId xmlns:a16="http://schemas.microsoft.com/office/drawing/2014/main" id="{9756B354-852F-E42F-A0DD-2BA9B66FF7F7}"/>
                </a:ext>
              </a:extLst>
            </p:cNvPr>
            <p:cNvGrpSpPr/>
            <p:nvPr/>
          </p:nvGrpSpPr>
          <p:grpSpPr>
            <a:xfrm>
              <a:off x="592281" y="1554760"/>
              <a:ext cx="887239" cy="887239"/>
              <a:chOff x="615636" y="1937442"/>
              <a:chExt cx="887239" cy="887239"/>
            </a:xfrm>
          </p:grpSpPr>
          <p:sp>
            <p:nvSpPr>
              <p:cNvPr id="7" name="Rectangle: Rounded Corners 6">
                <a:extLst>
                  <a:ext uri="{FF2B5EF4-FFF2-40B4-BE49-F238E27FC236}">
                    <a16:creationId xmlns:a16="http://schemas.microsoft.com/office/drawing/2014/main" id="{59095C16-202B-2911-66BE-C1328F98ED08}"/>
                  </a:ext>
                </a:extLst>
              </p:cNvPr>
              <p:cNvSpPr/>
              <p:nvPr/>
            </p:nvSpPr>
            <p:spPr>
              <a:xfrm>
                <a:off x="615636" y="1937442"/>
                <a:ext cx="887239" cy="887239"/>
              </a:xfrm>
              <a:prstGeom prst="roundRect">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Blockchain with solid fill">
                <a:extLst>
                  <a:ext uri="{FF2B5EF4-FFF2-40B4-BE49-F238E27FC236}">
                    <a16:creationId xmlns:a16="http://schemas.microsoft.com/office/drawing/2014/main" id="{D53B6AEA-6DA3-C8EB-3FD7-22025C458E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2198" y="2054004"/>
                <a:ext cx="654113" cy="654113"/>
              </a:xfrm>
              <a:prstGeom prst="rect">
                <a:avLst/>
              </a:prstGeom>
            </p:spPr>
          </p:pic>
        </p:grpSp>
        <p:sp>
          <p:nvSpPr>
            <p:cNvPr id="11" name="TextBox 10">
              <a:extLst>
                <a:ext uri="{FF2B5EF4-FFF2-40B4-BE49-F238E27FC236}">
                  <a16:creationId xmlns:a16="http://schemas.microsoft.com/office/drawing/2014/main" id="{CD9FE5F3-1F10-60AE-FF06-5AE8B91F08ED}"/>
                </a:ext>
              </a:extLst>
            </p:cNvPr>
            <p:cNvSpPr txBox="1"/>
            <p:nvPr/>
          </p:nvSpPr>
          <p:spPr>
            <a:xfrm>
              <a:off x="1596082" y="1552103"/>
              <a:ext cx="7939804" cy="892552"/>
            </a:xfrm>
            <a:prstGeom prst="rect">
              <a:avLst/>
            </a:prstGeom>
            <a:noFill/>
          </p:spPr>
          <p:txBody>
            <a:bodyPr wrap="square" rtlCol="0">
              <a:spAutoFit/>
            </a:bodyPr>
            <a:lstStyle/>
            <a:p>
              <a:r>
                <a:rPr lang="vi-VN" sz="2000" b="1" dirty="0">
                  <a:solidFill>
                    <a:srgbClr val="0470DD"/>
                  </a:solidFill>
                </a:rPr>
                <a:t>MÔ HÌNH HỢP TÁC VỚI CÁC CA</a:t>
              </a:r>
            </a:p>
            <a:p>
              <a:r>
                <a:rPr lang="vi-VN" sz="2000" b="1" dirty="0">
                  <a:solidFill>
                    <a:schemeClr val="bg2">
                      <a:lumMod val="25000"/>
                    </a:schemeClr>
                  </a:solidFill>
                </a:rPr>
                <a:t>(CERTIFICATE AUTHORITY)</a:t>
              </a:r>
            </a:p>
            <a:p>
              <a:r>
                <a:rPr lang="vi-VN" sz="1200" b="1" dirty="0">
                  <a:latin typeface="Roboto" pitchFamily="2" charset="0"/>
                  <a:ea typeface="Roboto" pitchFamily="2" charset="0"/>
                </a:rPr>
                <a:t>Đối tượng: </a:t>
              </a:r>
              <a:r>
                <a:rPr lang="vi-VN" sz="1200" dirty="0">
                  <a:latin typeface="Roboto" pitchFamily="2" charset="0"/>
                  <a:ea typeface="Roboto" pitchFamily="2" charset="0"/>
                </a:rPr>
                <a:t>Các CA ký số tại Việt Nam.</a:t>
              </a:r>
            </a:p>
          </p:txBody>
        </p:sp>
      </p:grpSp>
      <p:grpSp>
        <p:nvGrpSpPr>
          <p:cNvPr id="46" name="Group 45">
            <a:extLst>
              <a:ext uri="{FF2B5EF4-FFF2-40B4-BE49-F238E27FC236}">
                <a16:creationId xmlns:a16="http://schemas.microsoft.com/office/drawing/2014/main" id="{A9E5AE01-7352-68F8-D48C-42D686F47E81}"/>
              </a:ext>
            </a:extLst>
          </p:cNvPr>
          <p:cNvGrpSpPr/>
          <p:nvPr/>
        </p:nvGrpSpPr>
        <p:grpSpPr>
          <a:xfrm>
            <a:off x="592281" y="3290114"/>
            <a:ext cx="4562947" cy="2558749"/>
            <a:chOff x="592281" y="2902190"/>
            <a:chExt cx="4562947" cy="2558749"/>
          </a:xfrm>
        </p:grpSpPr>
        <p:sp>
          <p:nvSpPr>
            <p:cNvPr id="10" name="Rectangle 9">
              <a:extLst>
                <a:ext uri="{FF2B5EF4-FFF2-40B4-BE49-F238E27FC236}">
                  <a16:creationId xmlns:a16="http://schemas.microsoft.com/office/drawing/2014/main" id="{D89F4835-FFF8-3EF7-3BAC-6FD7D9A60863}"/>
                </a:ext>
              </a:extLst>
            </p:cNvPr>
            <p:cNvSpPr/>
            <p:nvPr/>
          </p:nvSpPr>
          <p:spPr>
            <a:xfrm>
              <a:off x="592281" y="2902190"/>
              <a:ext cx="4562947" cy="2558749"/>
            </a:xfrm>
            <a:prstGeom prst="rect">
              <a:avLst/>
            </a:prstGeom>
            <a:solidFill>
              <a:srgbClr val="DBECF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E956D030-76A8-9BCE-18AC-47107712F480}"/>
                </a:ext>
              </a:extLst>
            </p:cNvPr>
            <p:cNvGrpSpPr/>
            <p:nvPr/>
          </p:nvGrpSpPr>
          <p:grpSpPr>
            <a:xfrm>
              <a:off x="792790" y="3719899"/>
              <a:ext cx="4130192" cy="276999"/>
              <a:chOff x="6018245" y="1443965"/>
              <a:chExt cx="4130192" cy="276999"/>
            </a:xfrm>
          </p:grpSpPr>
          <p:sp>
            <p:nvSpPr>
              <p:cNvPr id="16" name="TextBox 15">
                <a:extLst>
                  <a:ext uri="{FF2B5EF4-FFF2-40B4-BE49-F238E27FC236}">
                    <a16:creationId xmlns:a16="http://schemas.microsoft.com/office/drawing/2014/main" id="{8E47A46A-7AF5-68F8-7173-BB5411B85137}"/>
                  </a:ext>
                </a:extLst>
              </p:cNvPr>
              <p:cNvSpPr txBox="1"/>
              <p:nvPr/>
            </p:nvSpPr>
            <p:spPr>
              <a:xfrm>
                <a:off x="6092138" y="1443965"/>
                <a:ext cx="4056299" cy="276999"/>
              </a:xfrm>
              <a:prstGeom prst="rect">
                <a:avLst/>
              </a:prstGeom>
              <a:noFill/>
            </p:spPr>
            <p:txBody>
              <a:bodyPr wrap="square" rtlCol="0">
                <a:spAutoFit/>
              </a:bodyPr>
              <a:lstStyle/>
              <a:p>
                <a:r>
                  <a:rPr lang="vi-VN" sz="1200" dirty="0">
                    <a:latin typeface="Roboto" pitchFamily="2" charset="0"/>
                    <a:ea typeface="Roboto" pitchFamily="2" charset="0"/>
                  </a:rPr>
                  <a:t>Tích hợp đa CA vào nền tảng GoPaperless Agent.</a:t>
                </a:r>
              </a:p>
            </p:txBody>
          </p:sp>
          <p:sp>
            <p:nvSpPr>
              <p:cNvPr id="17" name="Oval 16">
                <a:extLst>
                  <a:ext uri="{FF2B5EF4-FFF2-40B4-BE49-F238E27FC236}">
                    <a16:creationId xmlns:a16="http://schemas.microsoft.com/office/drawing/2014/main" id="{97D1C9B3-2D1D-4817-FA92-BD1C03CC6A9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 name="Group 17">
              <a:extLst>
                <a:ext uri="{FF2B5EF4-FFF2-40B4-BE49-F238E27FC236}">
                  <a16:creationId xmlns:a16="http://schemas.microsoft.com/office/drawing/2014/main" id="{99005597-186F-0EB7-E91A-EEE3B291D134}"/>
                </a:ext>
              </a:extLst>
            </p:cNvPr>
            <p:cNvGrpSpPr/>
            <p:nvPr/>
          </p:nvGrpSpPr>
          <p:grpSpPr>
            <a:xfrm>
              <a:off x="792788" y="4035950"/>
              <a:ext cx="4130192" cy="276999"/>
              <a:chOff x="6018243" y="1284019"/>
              <a:chExt cx="4130192" cy="276999"/>
            </a:xfrm>
          </p:grpSpPr>
          <p:sp>
            <p:nvSpPr>
              <p:cNvPr id="19" name="TextBox 18">
                <a:extLst>
                  <a:ext uri="{FF2B5EF4-FFF2-40B4-BE49-F238E27FC236}">
                    <a16:creationId xmlns:a16="http://schemas.microsoft.com/office/drawing/2014/main" id="{4EFB62EB-6608-6D02-F846-C4ECBA61EE2B}"/>
                  </a:ext>
                </a:extLst>
              </p:cNvPr>
              <p:cNvSpPr txBox="1"/>
              <p:nvPr/>
            </p:nvSpPr>
            <p:spPr>
              <a:xfrm>
                <a:off x="6092136" y="1284019"/>
                <a:ext cx="4056299" cy="276999"/>
              </a:xfrm>
              <a:prstGeom prst="rect">
                <a:avLst/>
              </a:prstGeom>
              <a:noFill/>
            </p:spPr>
            <p:txBody>
              <a:bodyPr wrap="square" rtlCol="0">
                <a:spAutoFit/>
              </a:bodyPr>
              <a:lstStyle/>
              <a:p>
                <a:r>
                  <a:rPr lang="vi-VN" sz="1200" dirty="0">
                    <a:latin typeface="Roboto" pitchFamily="2" charset="0"/>
                    <a:ea typeface="Roboto" pitchFamily="2" charset="0"/>
                  </a:rPr>
                  <a:t>Cung cấp kênh phân phối mới cho chứng thư số từ xa.</a:t>
                </a:r>
              </a:p>
            </p:txBody>
          </p:sp>
          <p:sp>
            <p:nvSpPr>
              <p:cNvPr id="20" name="Oval 19">
                <a:extLst>
                  <a:ext uri="{FF2B5EF4-FFF2-40B4-BE49-F238E27FC236}">
                    <a16:creationId xmlns:a16="http://schemas.microsoft.com/office/drawing/2014/main" id="{DA8763FA-7E2C-9286-F3BD-B50873A63A97}"/>
                  </a:ext>
                </a:extLst>
              </p:cNvPr>
              <p:cNvSpPr/>
              <p:nvPr/>
            </p:nvSpPr>
            <p:spPr>
              <a:xfrm>
                <a:off x="6018243" y="1385573"/>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5" name="Group 24">
              <a:extLst>
                <a:ext uri="{FF2B5EF4-FFF2-40B4-BE49-F238E27FC236}">
                  <a16:creationId xmlns:a16="http://schemas.microsoft.com/office/drawing/2014/main" id="{73A138EA-644D-A234-D0A9-0D8BABB9BC9B}"/>
                </a:ext>
              </a:extLst>
            </p:cNvPr>
            <p:cNvGrpSpPr/>
            <p:nvPr/>
          </p:nvGrpSpPr>
          <p:grpSpPr>
            <a:xfrm>
              <a:off x="1418614" y="3159659"/>
              <a:ext cx="2910280" cy="362139"/>
              <a:chOff x="1362956" y="3159659"/>
              <a:chExt cx="2910280" cy="362139"/>
            </a:xfrm>
          </p:grpSpPr>
          <p:sp>
            <p:nvSpPr>
              <p:cNvPr id="14" name="Rectangle: Rounded Corners 13">
                <a:extLst>
                  <a:ext uri="{FF2B5EF4-FFF2-40B4-BE49-F238E27FC236}">
                    <a16:creationId xmlns:a16="http://schemas.microsoft.com/office/drawing/2014/main" id="{169AD7C0-ACF3-4E69-427E-212A8FCE165E}"/>
                  </a:ext>
                </a:extLst>
              </p:cNvPr>
              <p:cNvSpPr/>
              <p:nvPr/>
            </p:nvSpPr>
            <p:spPr>
              <a:xfrm>
                <a:off x="1362956" y="3159659"/>
                <a:ext cx="2910280" cy="362139"/>
              </a:xfrm>
              <a:prstGeom prst="roundRect">
                <a:avLst>
                  <a:gd name="adj" fmla="val 50000"/>
                </a:avLst>
              </a:prstGeom>
              <a:gradFill>
                <a:gsLst>
                  <a:gs pos="0">
                    <a:srgbClr val="0470DD"/>
                  </a:gs>
                  <a:gs pos="35000">
                    <a:schemeClr val="accent1">
                      <a:lumMod val="45000"/>
                      <a:lumOff val="55000"/>
                    </a:schemeClr>
                  </a:gs>
                  <a:gs pos="100000">
                    <a:srgbClr val="0470DD"/>
                  </a:gs>
                </a:gsLst>
                <a:lin ang="84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1F1A66FE-EF89-E374-C31C-955E5A191FE9}"/>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CÁCH THỨC HỢP TÁC</a:t>
                </a:r>
                <a:endParaRPr lang="vi-VN" sz="1400" dirty="0">
                  <a:solidFill>
                    <a:schemeClr val="bg1"/>
                  </a:solidFill>
                  <a:latin typeface="Roboto" pitchFamily="2" charset="0"/>
                  <a:ea typeface="Roboto" pitchFamily="2" charset="0"/>
                </a:endParaRPr>
              </a:p>
            </p:txBody>
          </p:sp>
        </p:grpSp>
        <p:grpSp>
          <p:nvGrpSpPr>
            <p:cNvPr id="22" name="Group 21">
              <a:extLst>
                <a:ext uri="{FF2B5EF4-FFF2-40B4-BE49-F238E27FC236}">
                  <a16:creationId xmlns:a16="http://schemas.microsoft.com/office/drawing/2014/main" id="{89748495-3854-D1CD-F442-50EC8DA04E72}"/>
                </a:ext>
              </a:extLst>
            </p:cNvPr>
            <p:cNvGrpSpPr/>
            <p:nvPr/>
          </p:nvGrpSpPr>
          <p:grpSpPr>
            <a:xfrm>
              <a:off x="792788" y="4348728"/>
              <a:ext cx="4130192" cy="276999"/>
              <a:chOff x="6018243" y="1120800"/>
              <a:chExt cx="4130192" cy="276999"/>
            </a:xfrm>
          </p:grpSpPr>
          <p:sp>
            <p:nvSpPr>
              <p:cNvPr id="23" name="TextBox 22">
                <a:extLst>
                  <a:ext uri="{FF2B5EF4-FFF2-40B4-BE49-F238E27FC236}">
                    <a16:creationId xmlns:a16="http://schemas.microsoft.com/office/drawing/2014/main" id="{99EF1338-3E67-5D5E-CED5-158003F42442}"/>
                  </a:ext>
                </a:extLst>
              </p:cNvPr>
              <p:cNvSpPr txBox="1"/>
              <p:nvPr/>
            </p:nvSpPr>
            <p:spPr>
              <a:xfrm>
                <a:off x="6092136" y="1120800"/>
                <a:ext cx="4056299" cy="276999"/>
              </a:xfrm>
              <a:prstGeom prst="rect">
                <a:avLst/>
              </a:prstGeom>
              <a:noFill/>
            </p:spPr>
            <p:txBody>
              <a:bodyPr wrap="square" rtlCol="0">
                <a:spAutoFit/>
              </a:bodyPr>
              <a:lstStyle/>
              <a:p>
                <a:r>
                  <a:rPr lang="vi-VN" sz="1200" dirty="0">
                    <a:latin typeface="Roboto" pitchFamily="2" charset="0"/>
                    <a:ea typeface="Roboto" pitchFamily="2" charset="0"/>
                  </a:rPr>
                  <a:t>Đồng phát triển sản phẩm hoặc gói dịch vụ kết hợp.</a:t>
                </a:r>
              </a:p>
            </p:txBody>
          </p:sp>
          <p:sp>
            <p:nvSpPr>
              <p:cNvPr id="24" name="Oval 23">
                <a:extLst>
                  <a:ext uri="{FF2B5EF4-FFF2-40B4-BE49-F238E27FC236}">
                    <a16:creationId xmlns:a16="http://schemas.microsoft.com/office/drawing/2014/main" id="{F0CD8CEC-8472-AA32-D01D-E13384CF6D3D}"/>
                  </a:ext>
                </a:extLst>
              </p:cNvPr>
              <p:cNvSpPr/>
              <p:nvPr/>
            </p:nvSpPr>
            <p:spPr>
              <a:xfrm>
                <a:off x="6018243" y="1222354"/>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45" name="Group 44">
            <a:extLst>
              <a:ext uri="{FF2B5EF4-FFF2-40B4-BE49-F238E27FC236}">
                <a16:creationId xmlns:a16="http://schemas.microsoft.com/office/drawing/2014/main" id="{E4A26A82-158F-7238-13DA-DCAE76DEE477}"/>
              </a:ext>
            </a:extLst>
          </p:cNvPr>
          <p:cNvGrpSpPr/>
          <p:nvPr/>
        </p:nvGrpSpPr>
        <p:grpSpPr>
          <a:xfrm>
            <a:off x="5355737" y="3290114"/>
            <a:ext cx="4562947" cy="2558749"/>
            <a:chOff x="5355737" y="2902189"/>
            <a:chExt cx="4562947" cy="2558749"/>
          </a:xfrm>
        </p:grpSpPr>
        <p:sp>
          <p:nvSpPr>
            <p:cNvPr id="26" name="Rectangle 25">
              <a:extLst>
                <a:ext uri="{FF2B5EF4-FFF2-40B4-BE49-F238E27FC236}">
                  <a16:creationId xmlns:a16="http://schemas.microsoft.com/office/drawing/2014/main" id="{511A502D-EE8C-3F95-1B61-5BDA0E3F951E}"/>
                </a:ext>
              </a:extLst>
            </p:cNvPr>
            <p:cNvSpPr/>
            <p:nvPr/>
          </p:nvSpPr>
          <p:spPr>
            <a:xfrm>
              <a:off x="5355737" y="2902189"/>
              <a:ext cx="4562947" cy="2558749"/>
            </a:xfrm>
            <a:prstGeom prst="rect">
              <a:avLst/>
            </a:prstGeom>
            <a:solidFill>
              <a:srgbClr val="1C83C9"/>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9DB9E30F-DFF6-7588-A1BD-5F5E22D3B85E}"/>
                </a:ext>
              </a:extLst>
            </p:cNvPr>
            <p:cNvGrpSpPr/>
            <p:nvPr/>
          </p:nvGrpSpPr>
          <p:grpSpPr>
            <a:xfrm>
              <a:off x="5556246" y="3719898"/>
              <a:ext cx="4130192" cy="276999"/>
              <a:chOff x="6018245" y="1443965"/>
              <a:chExt cx="4130192" cy="276999"/>
            </a:xfrm>
          </p:grpSpPr>
          <p:sp>
            <p:nvSpPr>
              <p:cNvPr id="28" name="TextBox 27">
                <a:extLst>
                  <a:ext uri="{FF2B5EF4-FFF2-40B4-BE49-F238E27FC236}">
                    <a16:creationId xmlns:a16="http://schemas.microsoft.com/office/drawing/2014/main" id="{C9DB253F-4F47-5E7A-14E1-89A4C411EBDD}"/>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CA mở rộng thị phần thông qua nền tảng trung gian.</a:t>
                </a:r>
              </a:p>
            </p:txBody>
          </p:sp>
          <p:sp>
            <p:nvSpPr>
              <p:cNvPr id="29" name="Oval 28">
                <a:extLst>
                  <a:ext uri="{FF2B5EF4-FFF2-40B4-BE49-F238E27FC236}">
                    <a16:creationId xmlns:a16="http://schemas.microsoft.com/office/drawing/2014/main" id="{8D9BEBCE-5E5C-9425-8D3A-501AC5D9B223}"/>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33" name="Group 32">
              <a:extLst>
                <a:ext uri="{FF2B5EF4-FFF2-40B4-BE49-F238E27FC236}">
                  <a16:creationId xmlns:a16="http://schemas.microsoft.com/office/drawing/2014/main" id="{56195F4E-DB89-D991-D256-9C5BD6ADAF1B}"/>
                </a:ext>
              </a:extLst>
            </p:cNvPr>
            <p:cNvGrpSpPr/>
            <p:nvPr/>
          </p:nvGrpSpPr>
          <p:grpSpPr>
            <a:xfrm>
              <a:off x="6182070" y="3159658"/>
              <a:ext cx="2910280" cy="362139"/>
              <a:chOff x="1362956" y="3159659"/>
              <a:chExt cx="2910280" cy="362139"/>
            </a:xfrm>
          </p:grpSpPr>
          <p:sp>
            <p:nvSpPr>
              <p:cNvPr id="34" name="Rectangle: Rounded Corners 33">
                <a:extLst>
                  <a:ext uri="{FF2B5EF4-FFF2-40B4-BE49-F238E27FC236}">
                    <a16:creationId xmlns:a16="http://schemas.microsoft.com/office/drawing/2014/main" id="{A5DBFB18-665C-1E50-7619-114B4C1D92DA}"/>
                  </a:ext>
                </a:extLst>
              </p:cNvPr>
              <p:cNvSpPr/>
              <p:nvPr/>
            </p:nvSpPr>
            <p:spPr>
              <a:xfrm>
                <a:off x="1362956" y="3159659"/>
                <a:ext cx="2910280" cy="362139"/>
              </a:xfrm>
              <a:prstGeom prst="roundRect">
                <a:avLst>
                  <a:gd name="adj" fmla="val 50000"/>
                </a:avLst>
              </a:prstGeom>
              <a:gradFill flip="none" rotWithShape="1">
                <a:gsLst>
                  <a:gs pos="0">
                    <a:schemeClr val="bg1"/>
                  </a:gs>
                  <a:gs pos="50000">
                    <a:schemeClr val="bg1"/>
                  </a:gs>
                  <a:gs pos="0">
                    <a:srgbClr val="A4D3F6"/>
                  </a:gs>
                  <a:gs pos="100000">
                    <a:srgbClr val="ACD8F5"/>
                  </a:gs>
                </a:gsLst>
                <a:path path="circle">
                  <a:fillToRect l="100000" t="100000"/>
                </a:path>
                <a:tileRect r="-100000" b="-10000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5" name="TextBox 34">
                <a:extLst>
                  <a:ext uri="{FF2B5EF4-FFF2-40B4-BE49-F238E27FC236}">
                    <a16:creationId xmlns:a16="http://schemas.microsoft.com/office/drawing/2014/main" id="{7B76DA6D-7345-B1BE-3183-F93E908D49AC}"/>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rgbClr val="1C83C9"/>
                    </a:solidFill>
                    <a:latin typeface="Roboto" pitchFamily="2" charset="0"/>
                    <a:ea typeface="Roboto" pitchFamily="2" charset="0"/>
                  </a:rPr>
                  <a:t>GIÁ TRỊ MANG LẠI</a:t>
                </a:r>
                <a:endParaRPr lang="vi-VN" sz="1400" dirty="0">
                  <a:solidFill>
                    <a:srgbClr val="1C83C9"/>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C86C83F8-D70B-E0C6-F7E3-9A274FE01FBC}"/>
                </a:ext>
              </a:extLst>
            </p:cNvPr>
            <p:cNvGrpSpPr/>
            <p:nvPr/>
          </p:nvGrpSpPr>
          <p:grpSpPr>
            <a:xfrm>
              <a:off x="5556246" y="4034312"/>
              <a:ext cx="4130192" cy="461665"/>
              <a:chOff x="6018245" y="1443965"/>
              <a:chExt cx="4130192" cy="461665"/>
            </a:xfrm>
          </p:grpSpPr>
          <p:sp>
            <p:nvSpPr>
              <p:cNvPr id="40" name="TextBox 39">
                <a:extLst>
                  <a:ext uri="{FF2B5EF4-FFF2-40B4-BE49-F238E27FC236}">
                    <a16:creationId xmlns:a16="http://schemas.microsoft.com/office/drawing/2014/main" id="{F895FC38-5BEA-9F65-6591-3EB7163A2DD7}"/>
                  </a:ext>
                </a:extLst>
              </p:cNvPr>
              <p:cNvSpPr txBox="1"/>
              <p:nvPr/>
            </p:nvSpPr>
            <p:spPr>
              <a:xfrm>
                <a:off x="6092138" y="1443965"/>
                <a:ext cx="4056299"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GoPaperless Agent tăng độ phủ và tính linh hoạt lựa chọn CA cho khách hàng.</a:t>
                </a:r>
              </a:p>
            </p:txBody>
          </p:sp>
          <p:sp>
            <p:nvSpPr>
              <p:cNvPr id="41" name="Oval 40">
                <a:extLst>
                  <a:ext uri="{FF2B5EF4-FFF2-40B4-BE49-F238E27FC236}">
                    <a16:creationId xmlns:a16="http://schemas.microsoft.com/office/drawing/2014/main" id="{960E7F35-57E7-DF3E-DC4A-A7AEC3991847}"/>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spTree>
    <p:extLst>
      <p:ext uri="{BB962C8B-B14F-4D97-AF65-F5344CB8AC3E}">
        <p14:creationId xmlns:p14="http://schemas.microsoft.com/office/powerpoint/2010/main" val="210955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4326-C987-F3B7-3BFB-A5B0FE9044B6}"/>
            </a:ext>
          </a:extLst>
        </p:cNvPr>
        <p:cNvGrpSpPr/>
        <p:nvPr/>
      </p:nvGrpSpPr>
      <p:grpSpPr>
        <a:xfrm>
          <a:off x="0" y="0"/>
          <a:ext cx="0" cy="0"/>
          <a:chOff x="0" y="0"/>
          <a:chExt cx="0" cy="0"/>
        </a:xfrm>
      </p:grpSpPr>
      <p:pic>
        <p:nvPicPr>
          <p:cNvPr id="49" name="Graphic 48" descr="An assortment of differently patterned circles">
            <a:extLst>
              <a:ext uri="{FF2B5EF4-FFF2-40B4-BE49-F238E27FC236}">
                <a16:creationId xmlns:a16="http://schemas.microsoft.com/office/drawing/2014/main" id="{4E09AE91-B41F-D014-2D4F-F9DF973FD1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33209" y="868021"/>
            <a:ext cx="5359123" cy="5359123"/>
          </a:xfrm>
          <a:prstGeom prst="rect">
            <a:avLst/>
          </a:prstGeom>
        </p:spPr>
      </p:pic>
      <p:pic>
        <p:nvPicPr>
          <p:cNvPr id="4" name="Picture 3" descr="Cityscape against on daylight">
            <a:extLst>
              <a:ext uri="{FF2B5EF4-FFF2-40B4-BE49-F238E27FC236}">
                <a16:creationId xmlns:a16="http://schemas.microsoft.com/office/drawing/2014/main" id="{9F04A3CB-766C-DE84-BAB9-9E36D40B286C}"/>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t="39355" b="40106"/>
          <a:stretch>
            <a:fillRect/>
          </a:stretch>
        </p:blipFill>
        <p:spPr>
          <a:xfrm>
            <a:off x="0" y="0"/>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5" name="Rectangle 4">
            <a:extLst>
              <a:ext uri="{FF2B5EF4-FFF2-40B4-BE49-F238E27FC236}">
                <a16:creationId xmlns:a16="http://schemas.microsoft.com/office/drawing/2014/main" id="{04AFE6BB-6894-10FE-86B2-CE2EC9548E9D}"/>
              </a:ext>
            </a:extLst>
          </p:cNvPr>
          <p:cNvSpPr/>
          <p:nvPr/>
        </p:nvSpPr>
        <p:spPr>
          <a:xfrm rot="5400000">
            <a:off x="5400870" y="-5400871"/>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5177EF39-2238-0BB6-552F-0DDC060F5592}"/>
              </a:ext>
            </a:extLst>
          </p:cNvPr>
          <p:cNvSpPr txBox="1"/>
          <p:nvPr/>
        </p:nvSpPr>
        <p:spPr>
          <a:xfrm>
            <a:off x="492100" y="695129"/>
            <a:ext cx="6918037" cy="584775"/>
          </a:xfrm>
          <a:prstGeom prst="rect">
            <a:avLst/>
          </a:prstGeom>
          <a:noFill/>
        </p:spPr>
        <p:txBody>
          <a:bodyPr wrap="square" rtlCol="0">
            <a:spAutoFit/>
          </a:bodyPr>
          <a:lstStyle/>
          <a:p>
            <a:r>
              <a:rPr lang="en-US" sz="3200" b="1" dirty="0">
                <a:solidFill>
                  <a:schemeClr val="bg1"/>
                </a:solidFill>
              </a:rPr>
              <a:t>MÔ HÌNH HỢP TÁC</a:t>
            </a:r>
            <a:endParaRPr lang="vi-VN" sz="3200" b="1" dirty="0">
              <a:solidFill>
                <a:schemeClr val="bg1"/>
              </a:solidFill>
            </a:endParaRPr>
          </a:p>
        </p:txBody>
      </p:sp>
      <p:grpSp>
        <p:nvGrpSpPr>
          <p:cNvPr id="47" name="Group 46">
            <a:extLst>
              <a:ext uri="{FF2B5EF4-FFF2-40B4-BE49-F238E27FC236}">
                <a16:creationId xmlns:a16="http://schemas.microsoft.com/office/drawing/2014/main" id="{92272C65-4C03-BF81-066C-9659CC4DEA62}"/>
              </a:ext>
            </a:extLst>
          </p:cNvPr>
          <p:cNvGrpSpPr/>
          <p:nvPr/>
        </p:nvGrpSpPr>
        <p:grpSpPr>
          <a:xfrm>
            <a:off x="592281" y="1865904"/>
            <a:ext cx="8933867" cy="887239"/>
            <a:chOff x="592281" y="1554760"/>
            <a:chExt cx="8933867" cy="887239"/>
          </a:xfrm>
        </p:grpSpPr>
        <p:grpSp>
          <p:nvGrpSpPr>
            <p:cNvPr id="12" name="Group 11">
              <a:extLst>
                <a:ext uri="{FF2B5EF4-FFF2-40B4-BE49-F238E27FC236}">
                  <a16:creationId xmlns:a16="http://schemas.microsoft.com/office/drawing/2014/main" id="{0D3FC2E7-95B3-1D9D-B82D-2BFEB2FF2B54}"/>
                </a:ext>
              </a:extLst>
            </p:cNvPr>
            <p:cNvGrpSpPr/>
            <p:nvPr/>
          </p:nvGrpSpPr>
          <p:grpSpPr>
            <a:xfrm>
              <a:off x="592281" y="1554760"/>
              <a:ext cx="887239" cy="887239"/>
              <a:chOff x="615636" y="1937442"/>
              <a:chExt cx="887239" cy="887239"/>
            </a:xfrm>
          </p:grpSpPr>
          <p:sp>
            <p:nvSpPr>
              <p:cNvPr id="7" name="Rectangle: Rounded Corners 6">
                <a:extLst>
                  <a:ext uri="{FF2B5EF4-FFF2-40B4-BE49-F238E27FC236}">
                    <a16:creationId xmlns:a16="http://schemas.microsoft.com/office/drawing/2014/main" id="{20378C63-D795-7A9C-86E7-C243B02C930D}"/>
                  </a:ext>
                </a:extLst>
              </p:cNvPr>
              <p:cNvSpPr/>
              <p:nvPr/>
            </p:nvSpPr>
            <p:spPr>
              <a:xfrm>
                <a:off x="615636" y="1937442"/>
                <a:ext cx="887239" cy="887239"/>
              </a:xfrm>
              <a:prstGeom prst="roundRect">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 name="Graphic 8" descr="Blockchain with solid fill">
                <a:extLst>
                  <a:ext uri="{FF2B5EF4-FFF2-40B4-BE49-F238E27FC236}">
                    <a16:creationId xmlns:a16="http://schemas.microsoft.com/office/drawing/2014/main" id="{B9B9A1AD-7D58-4762-0BB8-7DE762E2B3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2198" y="2054004"/>
                <a:ext cx="654113" cy="654113"/>
              </a:xfrm>
              <a:prstGeom prst="rect">
                <a:avLst/>
              </a:prstGeom>
            </p:spPr>
          </p:pic>
        </p:grpSp>
        <p:sp>
          <p:nvSpPr>
            <p:cNvPr id="11" name="TextBox 10">
              <a:extLst>
                <a:ext uri="{FF2B5EF4-FFF2-40B4-BE49-F238E27FC236}">
                  <a16:creationId xmlns:a16="http://schemas.microsoft.com/office/drawing/2014/main" id="{457691FB-AEDE-6919-79A4-9529B81881A5}"/>
                </a:ext>
              </a:extLst>
            </p:cNvPr>
            <p:cNvSpPr txBox="1"/>
            <p:nvPr/>
          </p:nvSpPr>
          <p:spPr>
            <a:xfrm>
              <a:off x="1586344" y="1713884"/>
              <a:ext cx="7939804" cy="584775"/>
            </a:xfrm>
            <a:prstGeom prst="rect">
              <a:avLst/>
            </a:prstGeom>
            <a:noFill/>
          </p:spPr>
          <p:txBody>
            <a:bodyPr wrap="square" rtlCol="0">
              <a:spAutoFit/>
            </a:bodyPr>
            <a:lstStyle/>
            <a:p>
              <a:r>
                <a:rPr lang="vi-VN" sz="2000" b="1" dirty="0">
                  <a:solidFill>
                    <a:srgbClr val="0470DD"/>
                  </a:solidFill>
                </a:rPr>
                <a:t>MÔ HÌNH HỢP TÁC VỚI CƠ QUAN/ĐƠN VỊ DỊCH VỤ CÔNG</a:t>
              </a:r>
            </a:p>
            <a:p>
              <a:r>
                <a:rPr lang="vi-VN" sz="1200" b="1" dirty="0">
                  <a:latin typeface="Roboto" pitchFamily="2" charset="0"/>
                  <a:ea typeface="Roboto" pitchFamily="2" charset="0"/>
                </a:rPr>
                <a:t>Đối tượng: </a:t>
              </a:r>
              <a:r>
                <a:rPr lang="vi-VN" sz="1200" dirty="0">
                  <a:latin typeface="Roboto" pitchFamily="2" charset="0"/>
                  <a:ea typeface="Roboto" pitchFamily="2" charset="0"/>
                </a:rPr>
                <a:t>Cổng dịch vụ công, Hệ thống thuế, hải quan, bảo hiểm.</a:t>
              </a:r>
            </a:p>
          </p:txBody>
        </p:sp>
      </p:grpSp>
      <p:grpSp>
        <p:nvGrpSpPr>
          <p:cNvPr id="46" name="Group 45">
            <a:extLst>
              <a:ext uri="{FF2B5EF4-FFF2-40B4-BE49-F238E27FC236}">
                <a16:creationId xmlns:a16="http://schemas.microsoft.com/office/drawing/2014/main" id="{4F132A17-5AD1-56DC-3717-3A603D636B98}"/>
              </a:ext>
            </a:extLst>
          </p:cNvPr>
          <p:cNvGrpSpPr/>
          <p:nvPr/>
        </p:nvGrpSpPr>
        <p:grpSpPr>
          <a:xfrm>
            <a:off x="592281" y="3290114"/>
            <a:ext cx="4562947" cy="2558749"/>
            <a:chOff x="592281" y="2902190"/>
            <a:chExt cx="4562947" cy="2558749"/>
          </a:xfrm>
        </p:grpSpPr>
        <p:sp>
          <p:nvSpPr>
            <p:cNvPr id="10" name="Rectangle 9">
              <a:extLst>
                <a:ext uri="{FF2B5EF4-FFF2-40B4-BE49-F238E27FC236}">
                  <a16:creationId xmlns:a16="http://schemas.microsoft.com/office/drawing/2014/main" id="{08E1461F-5436-9CD5-A773-87E4AC4324D4}"/>
                </a:ext>
              </a:extLst>
            </p:cNvPr>
            <p:cNvSpPr/>
            <p:nvPr/>
          </p:nvSpPr>
          <p:spPr>
            <a:xfrm>
              <a:off x="592281" y="2902190"/>
              <a:ext cx="4562947" cy="2558749"/>
            </a:xfrm>
            <a:prstGeom prst="rect">
              <a:avLst/>
            </a:prstGeom>
            <a:solidFill>
              <a:srgbClr val="DBECF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5" name="Group 14">
              <a:extLst>
                <a:ext uri="{FF2B5EF4-FFF2-40B4-BE49-F238E27FC236}">
                  <a16:creationId xmlns:a16="http://schemas.microsoft.com/office/drawing/2014/main" id="{DD0C7CA7-79A7-8A71-612C-DEA8D6F42CE5}"/>
                </a:ext>
              </a:extLst>
            </p:cNvPr>
            <p:cNvGrpSpPr/>
            <p:nvPr/>
          </p:nvGrpSpPr>
          <p:grpSpPr>
            <a:xfrm>
              <a:off x="792790" y="3719899"/>
              <a:ext cx="4130192" cy="276999"/>
              <a:chOff x="6018245" y="1443965"/>
              <a:chExt cx="4130192" cy="276999"/>
            </a:xfrm>
          </p:grpSpPr>
          <p:sp>
            <p:nvSpPr>
              <p:cNvPr id="16" name="TextBox 15">
                <a:extLst>
                  <a:ext uri="{FF2B5EF4-FFF2-40B4-BE49-F238E27FC236}">
                    <a16:creationId xmlns:a16="http://schemas.microsoft.com/office/drawing/2014/main" id="{DA593263-64A1-ABB4-C230-E163C2383245}"/>
                  </a:ext>
                </a:extLst>
              </p:cNvPr>
              <p:cNvSpPr txBox="1"/>
              <p:nvPr/>
            </p:nvSpPr>
            <p:spPr>
              <a:xfrm>
                <a:off x="6092138" y="1443965"/>
                <a:ext cx="4056299" cy="276999"/>
              </a:xfrm>
              <a:prstGeom prst="rect">
                <a:avLst/>
              </a:prstGeom>
              <a:noFill/>
            </p:spPr>
            <p:txBody>
              <a:bodyPr wrap="square" rtlCol="0">
                <a:spAutoFit/>
              </a:bodyPr>
              <a:lstStyle/>
              <a:p>
                <a:r>
                  <a:rPr lang="vi-VN" sz="1200" dirty="0">
                    <a:latin typeface="Roboto" pitchFamily="2" charset="0"/>
                    <a:ea typeface="Roboto" pitchFamily="2" charset="0"/>
                  </a:rPr>
                  <a:t>Tích hợp trực tiếp lớp ký số dựa trên VNeID.</a:t>
                </a:r>
              </a:p>
            </p:txBody>
          </p:sp>
          <p:sp>
            <p:nvSpPr>
              <p:cNvPr id="17" name="Oval 16">
                <a:extLst>
                  <a:ext uri="{FF2B5EF4-FFF2-40B4-BE49-F238E27FC236}">
                    <a16:creationId xmlns:a16="http://schemas.microsoft.com/office/drawing/2014/main" id="{CFC78E5A-1497-2385-0C4E-4FB407E4825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8" name="Group 17">
              <a:extLst>
                <a:ext uri="{FF2B5EF4-FFF2-40B4-BE49-F238E27FC236}">
                  <a16:creationId xmlns:a16="http://schemas.microsoft.com/office/drawing/2014/main" id="{03BF2CD7-E563-638B-A8E5-5E01D2506C31}"/>
                </a:ext>
              </a:extLst>
            </p:cNvPr>
            <p:cNvGrpSpPr/>
            <p:nvPr/>
          </p:nvGrpSpPr>
          <p:grpSpPr>
            <a:xfrm>
              <a:off x="792788" y="4035950"/>
              <a:ext cx="4130192" cy="276999"/>
              <a:chOff x="6018243" y="1284019"/>
              <a:chExt cx="4130192" cy="276999"/>
            </a:xfrm>
          </p:grpSpPr>
          <p:sp>
            <p:nvSpPr>
              <p:cNvPr id="19" name="TextBox 18">
                <a:extLst>
                  <a:ext uri="{FF2B5EF4-FFF2-40B4-BE49-F238E27FC236}">
                    <a16:creationId xmlns:a16="http://schemas.microsoft.com/office/drawing/2014/main" id="{1C01E6A5-204B-A60C-FD45-E390D70795EE}"/>
                  </a:ext>
                </a:extLst>
              </p:cNvPr>
              <p:cNvSpPr txBox="1"/>
              <p:nvPr/>
            </p:nvSpPr>
            <p:spPr>
              <a:xfrm>
                <a:off x="6092136" y="1284019"/>
                <a:ext cx="4056299" cy="276999"/>
              </a:xfrm>
              <a:prstGeom prst="rect">
                <a:avLst/>
              </a:prstGeom>
              <a:noFill/>
            </p:spPr>
            <p:txBody>
              <a:bodyPr wrap="square" rtlCol="0">
                <a:spAutoFit/>
              </a:bodyPr>
              <a:lstStyle/>
              <a:p>
                <a:r>
                  <a:rPr lang="vi-VN" sz="1200" dirty="0">
                    <a:latin typeface="Roboto" pitchFamily="2" charset="0"/>
                    <a:ea typeface="Roboto" pitchFamily="2" charset="0"/>
                  </a:rPr>
                  <a:t>Hỗ trợ xác thực và ký số trong cùng một quy trình.</a:t>
                </a:r>
              </a:p>
            </p:txBody>
          </p:sp>
          <p:sp>
            <p:nvSpPr>
              <p:cNvPr id="20" name="Oval 19">
                <a:extLst>
                  <a:ext uri="{FF2B5EF4-FFF2-40B4-BE49-F238E27FC236}">
                    <a16:creationId xmlns:a16="http://schemas.microsoft.com/office/drawing/2014/main" id="{C0E651E8-DB89-4E58-6F26-252166731478}"/>
                  </a:ext>
                </a:extLst>
              </p:cNvPr>
              <p:cNvSpPr/>
              <p:nvPr/>
            </p:nvSpPr>
            <p:spPr>
              <a:xfrm>
                <a:off x="6018243" y="1385573"/>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5" name="Group 24">
              <a:extLst>
                <a:ext uri="{FF2B5EF4-FFF2-40B4-BE49-F238E27FC236}">
                  <a16:creationId xmlns:a16="http://schemas.microsoft.com/office/drawing/2014/main" id="{4F056DB3-873B-5C6A-FA0F-E20B41116A74}"/>
                </a:ext>
              </a:extLst>
            </p:cNvPr>
            <p:cNvGrpSpPr/>
            <p:nvPr/>
          </p:nvGrpSpPr>
          <p:grpSpPr>
            <a:xfrm>
              <a:off x="1418614" y="3159659"/>
              <a:ext cx="2910280" cy="362139"/>
              <a:chOff x="1362956" y="3159659"/>
              <a:chExt cx="2910280" cy="362139"/>
            </a:xfrm>
          </p:grpSpPr>
          <p:sp>
            <p:nvSpPr>
              <p:cNvPr id="14" name="Rectangle: Rounded Corners 13">
                <a:extLst>
                  <a:ext uri="{FF2B5EF4-FFF2-40B4-BE49-F238E27FC236}">
                    <a16:creationId xmlns:a16="http://schemas.microsoft.com/office/drawing/2014/main" id="{507510FE-32A2-7EFF-0E72-E0E62E04ED1B}"/>
                  </a:ext>
                </a:extLst>
              </p:cNvPr>
              <p:cNvSpPr/>
              <p:nvPr/>
            </p:nvSpPr>
            <p:spPr>
              <a:xfrm>
                <a:off x="1362956" y="3159659"/>
                <a:ext cx="2910280" cy="362139"/>
              </a:xfrm>
              <a:prstGeom prst="roundRect">
                <a:avLst>
                  <a:gd name="adj" fmla="val 50000"/>
                </a:avLst>
              </a:prstGeom>
              <a:gradFill>
                <a:gsLst>
                  <a:gs pos="0">
                    <a:srgbClr val="0470DD"/>
                  </a:gs>
                  <a:gs pos="35000">
                    <a:schemeClr val="accent1">
                      <a:lumMod val="45000"/>
                      <a:lumOff val="55000"/>
                    </a:schemeClr>
                  </a:gs>
                  <a:gs pos="100000">
                    <a:srgbClr val="0470DD"/>
                  </a:gs>
                </a:gsLst>
                <a:lin ang="8400000" scaled="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7F6B75FA-842A-1CF8-7C2D-628F69DC28CE}"/>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CÁCH THỨC HỢP TÁC</a:t>
                </a:r>
                <a:endParaRPr lang="vi-VN" sz="1400" dirty="0">
                  <a:solidFill>
                    <a:schemeClr val="bg1"/>
                  </a:solidFill>
                  <a:latin typeface="Roboto" pitchFamily="2" charset="0"/>
                  <a:ea typeface="Roboto" pitchFamily="2" charset="0"/>
                </a:endParaRPr>
              </a:p>
            </p:txBody>
          </p:sp>
        </p:grpSp>
      </p:grpSp>
      <p:grpSp>
        <p:nvGrpSpPr>
          <p:cNvPr id="45" name="Group 44">
            <a:extLst>
              <a:ext uri="{FF2B5EF4-FFF2-40B4-BE49-F238E27FC236}">
                <a16:creationId xmlns:a16="http://schemas.microsoft.com/office/drawing/2014/main" id="{3E46055B-66D9-4E1B-4556-6C52FFA86B82}"/>
              </a:ext>
            </a:extLst>
          </p:cNvPr>
          <p:cNvGrpSpPr/>
          <p:nvPr/>
        </p:nvGrpSpPr>
        <p:grpSpPr>
          <a:xfrm>
            <a:off x="5355737" y="3290114"/>
            <a:ext cx="4562947" cy="2558749"/>
            <a:chOff x="5355737" y="2902189"/>
            <a:chExt cx="4562947" cy="2558749"/>
          </a:xfrm>
        </p:grpSpPr>
        <p:sp>
          <p:nvSpPr>
            <p:cNvPr id="26" name="Rectangle 25">
              <a:extLst>
                <a:ext uri="{FF2B5EF4-FFF2-40B4-BE49-F238E27FC236}">
                  <a16:creationId xmlns:a16="http://schemas.microsoft.com/office/drawing/2014/main" id="{7FAFED19-3625-BF41-292D-AB25F0CF3615}"/>
                </a:ext>
              </a:extLst>
            </p:cNvPr>
            <p:cNvSpPr/>
            <p:nvPr/>
          </p:nvSpPr>
          <p:spPr>
            <a:xfrm>
              <a:off x="5355737" y="2902189"/>
              <a:ext cx="4562947" cy="2558749"/>
            </a:xfrm>
            <a:prstGeom prst="rect">
              <a:avLst/>
            </a:prstGeom>
            <a:solidFill>
              <a:srgbClr val="1C83C9"/>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27" name="Group 26">
              <a:extLst>
                <a:ext uri="{FF2B5EF4-FFF2-40B4-BE49-F238E27FC236}">
                  <a16:creationId xmlns:a16="http://schemas.microsoft.com/office/drawing/2014/main" id="{6579230D-50EE-8D60-5F53-09711A7A5E5B}"/>
                </a:ext>
              </a:extLst>
            </p:cNvPr>
            <p:cNvGrpSpPr/>
            <p:nvPr/>
          </p:nvGrpSpPr>
          <p:grpSpPr>
            <a:xfrm>
              <a:off x="5556246" y="3719898"/>
              <a:ext cx="4130192" cy="276999"/>
              <a:chOff x="6018245" y="1443965"/>
              <a:chExt cx="4130192" cy="276999"/>
            </a:xfrm>
          </p:grpSpPr>
          <p:sp>
            <p:nvSpPr>
              <p:cNvPr id="28" name="TextBox 27">
                <a:extLst>
                  <a:ext uri="{FF2B5EF4-FFF2-40B4-BE49-F238E27FC236}">
                    <a16:creationId xmlns:a16="http://schemas.microsoft.com/office/drawing/2014/main" id="{913983B1-1556-507A-AA31-997225B47F73}"/>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Đơn giản hóa quy trình hành chính.</a:t>
                </a:r>
              </a:p>
            </p:txBody>
          </p:sp>
          <p:sp>
            <p:nvSpPr>
              <p:cNvPr id="29" name="Oval 28">
                <a:extLst>
                  <a:ext uri="{FF2B5EF4-FFF2-40B4-BE49-F238E27FC236}">
                    <a16:creationId xmlns:a16="http://schemas.microsoft.com/office/drawing/2014/main" id="{81EB0ABA-8C2E-92F3-0FAA-FFDAEC32C3BD}"/>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33" name="Group 32">
              <a:extLst>
                <a:ext uri="{FF2B5EF4-FFF2-40B4-BE49-F238E27FC236}">
                  <a16:creationId xmlns:a16="http://schemas.microsoft.com/office/drawing/2014/main" id="{ACB71A37-8315-FEC3-F594-77A7A1541E3B}"/>
                </a:ext>
              </a:extLst>
            </p:cNvPr>
            <p:cNvGrpSpPr/>
            <p:nvPr/>
          </p:nvGrpSpPr>
          <p:grpSpPr>
            <a:xfrm>
              <a:off x="6182070" y="3159658"/>
              <a:ext cx="2910280" cy="362139"/>
              <a:chOff x="1362956" y="3159659"/>
              <a:chExt cx="2910280" cy="362139"/>
            </a:xfrm>
          </p:grpSpPr>
          <p:sp>
            <p:nvSpPr>
              <p:cNvPr id="34" name="Rectangle: Rounded Corners 33">
                <a:extLst>
                  <a:ext uri="{FF2B5EF4-FFF2-40B4-BE49-F238E27FC236}">
                    <a16:creationId xmlns:a16="http://schemas.microsoft.com/office/drawing/2014/main" id="{B1711BE6-CA55-3E6C-854A-3F5573DC20B7}"/>
                  </a:ext>
                </a:extLst>
              </p:cNvPr>
              <p:cNvSpPr/>
              <p:nvPr/>
            </p:nvSpPr>
            <p:spPr>
              <a:xfrm>
                <a:off x="1362956" y="3159659"/>
                <a:ext cx="2910280" cy="362139"/>
              </a:xfrm>
              <a:prstGeom prst="roundRect">
                <a:avLst>
                  <a:gd name="adj" fmla="val 50000"/>
                </a:avLst>
              </a:prstGeom>
              <a:gradFill flip="none" rotWithShape="1">
                <a:gsLst>
                  <a:gs pos="0">
                    <a:schemeClr val="bg1"/>
                  </a:gs>
                  <a:gs pos="50000">
                    <a:schemeClr val="bg1"/>
                  </a:gs>
                  <a:gs pos="0">
                    <a:srgbClr val="A4D3F6"/>
                  </a:gs>
                  <a:gs pos="100000">
                    <a:srgbClr val="ACD8F5"/>
                  </a:gs>
                </a:gsLst>
                <a:path path="circle">
                  <a:fillToRect l="100000" t="100000"/>
                </a:path>
                <a:tileRect r="-100000" b="-100000"/>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5" name="TextBox 34">
                <a:extLst>
                  <a:ext uri="{FF2B5EF4-FFF2-40B4-BE49-F238E27FC236}">
                    <a16:creationId xmlns:a16="http://schemas.microsoft.com/office/drawing/2014/main" id="{A596E4F6-5D45-5815-5388-EA261B8FC9CF}"/>
                  </a:ext>
                </a:extLst>
              </p:cNvPr>
              <p:cNvSpPr txBox="1"/>
              <p:nvPr/>
            </p:nvSpPr>
            <p:spPr>
              <a:xfrm>
                <a:off x="1636693" y="3186840"/>
                <a:ext cx="2362807" cy="307777"/>
              </a:xfrm>
              <a:prstGeom prst="rect">
                <a:avLst/>
              </a:prstGeom>
              <a:noFill/>
            </p:spPr>
            <p:txBody>
              <a:bodyPr wrap="square" rtlCol="0">
                <a:spAutoFit/>
              </a:bodyPr>
              <a:lstStyle/>
              <a:p>
                <a:pPr algn="ctr"/>
                <a:r>
                  <a:rPr lang="vi-VN" sz="1400" b="1" dirty="0">
                    <a:solidFill>
                      <a:srgbClr val="1C83C9"/>
                    </a:solidFill>
                    <a:latin typeface="Roboto" pitchFamily="2" charset="0"/>
                    <a:ea typeface="Roboto" pitchFamily="2" charset="0"/>
                  </a:rPr>
                  <a:t>GIÁ TRỊ MANG LẠI</a:t>
                </a:r>
                <a:endParaRPr lang="vi-VN" sz="1400" dirty="0">
                  <a:solidFill>
                    <a:srgbClr val="1C83C9"/>
                  </a:solidFill>
                  <a:latin typeface="Roboto" pitchFamily="2" charset="0"/>
                  <a:ea typeface="Roboto" pitchFamily="2" charset="0"/>
                </a:endParaRPr>
              </a:p>
            </p:txBody>
          </p:sp>
        </p:grpSp>
        <p:grpSp>
          <p:nvGrpSpPr>
            <p:cNvPr id="39" name="Group 38">
              <a:extLst>
                <a:ext uri="{FF2B5EF4-FFF2-40B4-BE49-F238E27FC236}">
                  <a16:creationId xmlns:a16="http://schemas.microsoft.com/office/drawing/2014/main" id="{C9D51486-03B4-242D-63C0-363DD5ED0D8C}"/>
                </a:ext>
              </a:extLst>
            </p:cNvPr>
            <p:cNvGrpSpPr/>
            <p:nvPr/>
          </p:nvGrpSpPr>
          <p:grpSpPr>
            <a:xfrm>
              <a:off x="5556246" y="4034312"/>
              <a:ext cx="4130192" cy="276999"/>
              <a:chOff x="6018245" y="1443965"/>
              <a:chExt cx="4130192" cy="276999"/>
            </a:xfrm>
          </p:grpSpPr>
          <p:sp>
            <p:nvSpPr>
              <p:cNvPr id="40" name="TextBox 39">
                <a:extLst>
                  <a:ext uri="{FF2B5EF4-FFF2-40B4-BE49-F238E27FC236}">
                    <a16:creationId xmlns:a16="http://schemas.microsoft.com/office/drawing/2014/main" id="{AC4FDCBF-D7BD-8047-DE15-92292FCD6D41}"/>
                  </a:ext>
                </a:extLst>
              </p:cNvPr>
              <p:cNvSpPr txBox="1"/>
              <p:nvPr/>
            </p:nvSpPr>
            <p:spPr>
              <a:xfrm>
                <a:off x="6092138" y="1443965"/>
                <a:ext cx="4056299"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Tăng tỷ lệ sử dụng dịch vụ công trực tuyến.</a:t>
                </a:r>
              </a:p>
            </p:txBody>
          </p:sp>
          <p:sp>
            <p:nvSpPr>
              <p:cNvPr id="41" name="Oval 40">
                <a:extLst>
                  <a:ext uri="{FF2B5EF4-FFF2-40B4-BE49-F238E27FC236}">
                    <a16:creationId xmlns:a16="http://schemas.microsoft.com/office/drawing/2014/main" id="{BA1BE742-979E-669B-6A82-762185D94A7F}"/>
                  </a:ext>
                </a:extLst>
              </p:cNvPr>
              <p:cNvSpPr/>
              <p:nvPr/>
            </p:nvSpPr>
            <p:spPr>
              <a:xfrm>
                <a:off x="6018245" y="1545519"/>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spTree>
    <p:extLst>
      <p:ext uri="{BB962C8B-B14F-4D97-AF65-F5344CB8AC3E}">
        <p14:creationId xmlns:p14="http://schemas.microsoft.com/office/powerpoint/2010/main" val="146610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D56F3-85A8-AA6E-0AB9-138A0A49903A}"/>
            </a:ext>
          </a:extLst>
        </p:cNvPr>
        <p:cNvGrpSpPr/>
        <p:nvPr/>
      </p:nvGrpSpPr>
      <p:grpSpPr>
        <a:xfrm>
          <a:off x="0" y="0"/>
          <a:ext cx="0" cy="0"/>
          <a:chOff x="0" y="0"/>
          <a:chExt cx="0" cy="0"/>
        </a:xfrm>
      </p:grpSpPr>
      <p:pic>
        <p:nvPicPr>
          <p:cNvPr id="4" name="Picture 3" descr="Cityscape against on daylight">
            <a:extLst>
              <a:ext uri="{FF2B5EF4-FFF2-40B4-BE49-F238E27FC236}">
                <a16:creationId xmlns:a16="http://schemas.microsoft.com/office/drawing/2014/main" id="{A7B243AA-F1AC-2BC1-F433-0901FFC5D549}"/>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39355" b="40106"/>
          <a:stretch>
            <a:fillRect/>
          </a:stretch>
        </p:blipFill>
        <p:spPr>
          <a:xfrm>
            <a:off x="0" y="0"/>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5" name="Rectangle 4">
            <a:extLst>
              <a:ext uri="{FF2B5EF4-FFF2-40B4-BE49-F238E27FC236}">
                <a16:creationId xmlns:a16="http://schemas.microsoft.com/office/drawing/2014/main" id="{8A650062-A68D-AC4D-661E-F97F161F5A31}"/>
              </a:ext>
            </a:extLst>
          </p:cNvPr>
          <p:cNvSpPr/>
          <p:nvPr/>
        </p:nvSpPr>
        <p:spPr>
          <a:xfrm rot="5400000">
            <a:off x="5400870" y="-5400871"/>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TextBox 5">
            <a:extLst>
              <a:ext uri="{FF2B5EF4-FFF2-40B4-BE49-F238E27FC236}">
                <a16:creationId xmlns:a16="http://schemas.microsoft.com/office/drawing/2014/main" id="{0001DB20-15AE-7FFC-4031-E0DAC3AD9837}"/>
              </a:ext>
            </a:extLst>
          </p:cNvPr>
          <p:cNvSpPr txBox="1"/>
          <p:nvPr/>
        </p:nvSpPr>
        <p:spPr>
          <a:xfrm>
            <a:off x="492100" y="695129"/>
            <a:ext cx="6918037" cy="584775"/>
          </a:xfrm>
          <a:prstGeom prst="rect">
            <a:avLst/>
          </a:prstGeom>
          <a:noFill/>
        </p:spPr>
        <p:txBody>
          <a:bodyPr wrap="square" rtlCol="0">
            <a:spAutoFit/>
          </a:bodyPr>
          <a:lstStyle/>
          <a:p>
            <a:r>
              <a:rPr lang="en-US" sz="3200" b="1" dirty="0">
                <a:solidFill>
                  <a:schemeClr val="bg1"/>
                </a:solidFill>
              </a:rPr>
              <a:t>MÔ HÌNH KINH DOANH</a:t>
            </a:r>
            <a:endParaRPr lang="vi-VN" sz="3200" b="1" dirty="0">
              <a:solidFill>
                <a:schemeClr val="bg1"/>
              </a:solidFill>
            </a:endParaRPr>
          </a:p>
        </p:txBody>
      </p:sp>
      <p:grpSp>
        <p:nvGrpSpPr>
          <p:cNvPr id="9" name="Group 8">
            <a:extLst>
              <a:ext uri="{FF2B5EF4-FFF2-40B4-BE49-F238E27FC236}">
                <a16:creationId xmlns:a16="http://schemas.microsoft.com/office/drawing/2014/main" id="{6C6D12D7-4AFB-019E-404F-1E34B480927F}"/>
              </a:ext>
            </a:extLst>
          </p:cNvPr>
          <p:cNvGrpSpPr/>
          <p:nvPr/>
        </p:nvGrpSpPr>
        <p:grpSpPr>
          <a:xfrm>
            <a:off x="478245" y="1682859"/>
            <a:ext cx="3472873" cy="3517022"/>
            <a:chOff x="478245" y="1682859"/>
            <a:chExt cx="3472873" cy="3517022"/>
          </a:xfrm>
        </p:grpSpPr>
        <p:sp>
          <p:nvSpPr>
            <p:cNvPr id="2" name="Rectangle: Rounded Corners 1">
              <a:extLst>
                <a:ext uri="{FF2B5EF4-FFF2-40B4-BE49-F238E27FC236}">
                  <a16:creationId xmlns:a16="http://schemas.microsoft.com/office/drawing/2014/main" id="{8F55615E-B381-06D0-E95C-725493FFC844}"/>
                </a:ext>
              </a:extLst>
            </p:cNvPr>
            <p:cNvSpPr/>
            <p:nvPr/>
          </p:nvSpPr>
          <p:spPr>
            <a:xfrm>
              <a:off x="478245" y="2327372"/>
              <a:ext cx="3472873" cy="2872509"/>
            </a:xfrm>
            <a:prstGeom prst="roundRect">
              <a:avLst/>
            </a:prstGeom>
            <a:gradFill>
              <a:gsLst>
                <a:gs pos="0">
                  <a:schemeClr val="bg1"/>
                </a:gs>
                <a:gs pos="50000">
                  <a:srgbClr val="53ADDD"/>
                </a:gs>
                <a:gs pos="0">
                  <a:srgbClr val="1C83C9"/>
                </a:gs>
                <a:gs pos="100000">
                  <a:srgbClr val="0470DD"/>
                </a:gs>
              </a:gsLst>
              <a:path path="circle">
                <a:fillToRect l="100000" t="100000"/>
              </a:path>
            </a:gra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7" name="Group 36">
              <a:extLst>
                <a:ext uri="{FF2B5EF4-FFF2-40B4-BE49-F238E27FC236}">
                  <a16:creationId xmlns:a16="http://schemas.microsoft.com/office/drawing/2014/main" id="{148B4411-4755-101D-97BE-2CDD3ADC12C5}"/>
                </a:ext>
              </a:extLst>
            </p:cNvPr>
            <p:cNvGrpSpPr/>
            <p:nvPr/>
          </p:nvGrpSpPr>
          <p:grpSpPr>
            <a:xfrm>
              <a:off x="646793" y="3685095"/>
              <a:ext cx="3195534" cy="276999"/>
              <a:chOff x="646793" y="3124778"/>
              <a:chExt cx="3195534" cy="276999"/>
            </a:xfrm>
          </p:grpSpPr>
          <p:sp>
            <p:nvSpPr>
              <p:cNvPr id="38" name="TextBox 37">
                <a:extLst>
                  <a:ext uri="{FF2B5EF4-FFF2-40B4-BE49-F238E27FC236}">
                    <a16:creationId xmlns:a16="http://schemas.microsoft.com/office/drawing/2014/main" id="{D3F53870-D6D9-F46C-8A01-133468FD5B39}"/>
                  </a:ext>
                </a:extLst>
              </p:cNvPr>
              <p:cNvSpPr txBox="1"/>
              <p:nvPr/>
            </p:nvSpPr>
            <p:spPr>
              <a:xfrm>
                <a:off x="720687" y="3124778"/>
                <a:ext cx="3121640"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Các gói: BASIC, PRO, PAYG (Pay-As-You-Go)</a:t>
                </a:r>
              </a:p>
            </p:txBody>
          </p:sp>
          <p:sp>
            <p:nvSpPr>
              <p:cNvPr id="42" name="Oval 41">
                <a:extLst>
                  <a:ext uri="{FF2B5EF4-FFF2-40B4-BE49-F238E27FC236}">
                    <a16:creationId xmlns:a16="http://schemas.microsoft.com/office/drawing/2014/main" id="{09278F66-41EB-97D6-920B-F051662F6884}"/>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7" name="Group 6">
              <a:extLst>
                <a:ext uri="{FF2B5EF4-FFF2-40B4-BE49-F238E27FC236}">
                  <a16:creationId xmlns:a16="http://schemas.microsoft.com/office/drawing/2014/main" id="{DFA71A91-6B93-A9E3-F691-DEBED6F5E412}"/>
                </a:ext>
              </a:extLst>
            </p:cNvPr>
            <p:cNvGrpSpPr/>
            <p:nvPr/>
          </p:nvGrpSpPr>
          <p:grpSpPr>
            <a:xfrm>
              <a:off x="646793" y="1682859"/>
              <a:ext cx="3010810" cy="3399870"/>
              <a:chOff x="646793" y="1682859"/>
              <a:chExt cx="3010810" cy="3399870"/>
            </a:xfrm>
          </p:grpSpPr>
          <p:sp>
            <p:nvSpPr>
              <p:cNvPr id="13" name="Oval 12">
                <a:extLst>
                  <a:ext uri="{FF2B5EF4-FFF2-40B4-BE49-F238E27FC236}">
                    <a16:creationId xmlns:a16="http://schemas.microsoft.com/office/drawing/2014/main" id="{2FE01996-8123-C666-FCB0-64841E652BBB}"/>
                  </a:ext>
                </a:extLst>
              </p:cNvPr>
              <p:cNvSpPr/>
              <p:nvPr/>
            </p:nvSpPr>
            <p:spPr>
              <a:xfrm>
                <a:off x="1680527" y="1682859"/>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22" name="Oval 21">
                <a:extLst>
                  <a:ext uri="{FF2B5EF4-FFF2-40B4-BE49-F238E27FC236}">
                    <a16:creationId xmlns:a16="http://schemas.microsoft.com/office/drawing/2014/main" id="{27657E17-69D5-869A-4049-41E916BF69DB}"/>
                  </a:ext>
                </a:extLst>
              </p:cNvPr>
              <p:cNvSpPr/>
              <p:nvPr/>
            </p:nvSpPr>
            <p:spPr>
              <a:xfrm>
                <a:off x="1776720" y="1779052"/>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24" name="Graphic 23" descr="Social network with solid fill">
                <a:extLst>
                  <a:ext uri="{FF2B5EF4-FFF2-40B4-BE49-F238E27FC236}">
                    <a16:creationId xmlns:a16="http://schemas.microsoft.com/office/drawing/2014/main" id="{18BCFEDD-DB2D-3139-C362-25299FBF0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79862" y="1882194"/>
                <a:ext cx="669637" cy="669637"/>
              </a:xfrm>
              <a:prstGeom prst="rect">
                <a:avLst/>
              </a:prstGeom>
            </p:spPr>
          </p:pic>
          <p:sp>
            <p:nvSpPr>
              <p:cNvPr id="30" name="TextBox 29">
                <a:extLst>
                  <a:ext uri="{FF2B5EF4-FFF2-40B4-BE49-F238E27FC236}">
                    <a16:creationId xmlns:a16="http://schemas.microsoft.com/office/drawing/2014/main" id="{713A5E9F-4FDD-F3CD-DB2C-06C4020E3358}"/>
                  </a:ext>
                </a:extLst>
              </p:cNvPr>
              <p:cNvSpPr txBox="1"/>
              <p:nvPr/>
            </p:nvSpPr>
            <p:spPr>
              <a:xfrm>
                <a:off x="1033276" y="2735988"/>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NHÓM PERSONAL</a:t>
                </a:r>
                <a:endParaRPr lang="vi-VN" sz="1400" dirty="0">
                  <a:solidFill>
                    <a:schemeClr val="bg1"/>
                  </a:solidFill>
                  <a:latin typeface="Roboto" pitchFamily="2" charset="0"/>
                  <a:ea typeface="Roboto" pitchFamily="2" charset="0"/>
                </a:endParaRPr>
              </a:p>
            </p:txBody>
          </p:sp>
          <p:grpSp>
            <p:nvGrpSpPr>
              <p:cNvPr id="36" name="Group 35">
                <a:extLst>
                  <a:ext uri="{FF2B5EF4-FFF2-40B4-BE49-F238E27FC236}">
                    <a16:creationId xmlns:a16="http://schemas.microsoft.com/office/drawing/2014/main" id="{CA8D606E-A49C-B100-26BB-390C09E06D61}"/>
                  </a:ext>
                </a:extLst>
              </p:cNvPr>
              <p:cNvGrpSpPr/>
              <p:nvPr/>
            </p:nvGrpSpPr>
            <p:grpSpPr>
              <a:xfrm>
                <a:off x="646793" y="3124778"/>
                <a:ext cx="3010810" cy="461665"/>
                <a:chOff x="646793" y="3124778"/>
                <a:chExt cx="3010810" cy="461665"/>
              </a:xfrm>
            </p:grpSpPr>
            <p:sp>
              <p:nvSpPr>
                <p:cNvPr id="31" name="TextBox 30">
                  <a:extLst>
                    <a:ext uri="{FF2B5EF4-FFF2-40B4-BE49-F238E27FC236}">
                      <a16:creationId xmlns:a16="http://schemas.microsoft.com/office/drawing/2014/main" id="{D3831FCB-FFE1-7794-3502-EFF4DD01F185}"/>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Đối tượng: Dành cho khách hàng riêng lẻ có nhu cầu ký số.</a:t>
                  </a:r>
                </a:p>
              </p:txBody>
            </p:sp>
            <p:sp>
              <p:nvSpPr>
                <p:cNvPr id="32" name="Oval 31">
                  <a:extLst>
                    <a:ext uri="{FF2B5EF4-FFF2-40B4-BE49-F238E27FC236}">
                      <a16:creationId xmlns:a16="http://schemas.microsoft.com/office/drawing/2014/main" id="{67A41723-02A6-C796-BF38-9A0862EBC80D}"/>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43" name="Group 42">
                <a:extLst>
                  <a:ext uri="{FF2B5EF4-FFF2-40B4-BE49-F238E27FC236}">
                    <a16:creationId xmlns:a16="http://schemas.microsoft.com/office/drawing/2014/main" id="{1BB8E075-0781-2FBE-A744-1AD89C3F17FA}"/>
                  </a:ext>
                </a:extLst>
              </p:cNvPr>
              <p:cNvGrpSpPr/>
              <p:nvPr/>
            </p:nvGrpSpPr>
            <p:grpSpPr>
              <a:xfrm>
                <a:off x="646793" y="4060746"/>
                <a:ext cx="3010810" cy="461665"/>
                <a:chOff x="646793" y="3124778"/>
                <a:chExt cx="3010810" cy="461665"/>
              </a:xfrm>
            </p:grpSpPr>
            <p:sp>
              <p:nvSpPr>
                <p:cNvPr id="44" name="TextBox 43">
                  <a:extLst>
                    <a:ext uri="{FF2B5EF4-FFF2-40B4-BE49-F238E27FC236}">
                      <a16:creationId xmlns:a16="http://schemas.microsoft.com/office/drawing/2014/main" id="{B25491D2-460A-9C90-0CCF-777A24441C3F}"/>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Người dùng sẽ chọn các gói với số lượt ký và chi phí theo nhu cầu sử dụng.</a:t>
                  </a:r>
                </a:p>
              </p:txBody>
            </p:sp>
            <p:sp>
              <p:nvSpPr>
                <p:cNvPr id="48" name="Oval 47">
                  <a:extLst>
                    <a:ext uri="{FF2B5EF4-FFF2-40B4-BE49-F238E27FC236}">
                      <a16:creationId xmlns:a16="http://schemas.microsoft.com/office/drawing/2014/main" id="{2F987AC1-DAB7-C0FB-E4FF-83251B418B99}"/>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64" name="Group 63">
                <a:extLst>
                  <a:ext uri="{FF2B5EF4-FFF2-40B4-BE49-F238E27FC236}">
                    <a16:creationId xmlns:a16="http://schemas.microsoft.com/office/drawing/2014/main" id="{DF263317-D62A-2D26-73BE-F722FB87C9B6}"/>
                  </a:ext>
                </a:extLst>
              </p:cNvPr>
              <p:cNvGrpSpPr/>
              <p:nvPr/>
            </p:nvGrpSpPr>
            <p:grpSpPr>
              <a:xfrm>
                <a:off x="646793" y="4621064"/>
                <a:ext cx="3010810" cy="461665"/>
                <a:chOff x="646793" y="3124778"/>
                <a:chExt cx="3010810" cy="461665"/>
              </a:xfrm>
            </p:grpSpPr>
            <p:sp>
              <p:nvSpPr>
                <p:cNvPr id="65" name="TextBox 64">
                  <a:extLst>
                    <a:ext uri="{FF2B5EF4-FFF2-40B4-BE49-F238E27FC236}">
                      <a16:creationId xmlns:a16="http://schemas.microsoft.com/office/drawing/2014/main" id="{AA9909CC-A17F-0D09-9657-D92A283EAEBA}"/>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Với Gói PAYG người dùng sẽ thanh toán trước và sử dụng sau.</a:t>
                  </a:r>
                </a:p>
              </p:txBody>
            </p:sp>
            <p:sp>
              <p:nvSpPr>
                <p:cNvPr id="66" name="Oval 65">
                  <a:extLst>
                    <a:ext uri="{FF2B5EF4-FFF2-40B4-BE49-F238E27FC236}">
                      <a16:creationId xmlns:a16="http://schemas.microsoft.com/office/drawing/2014/main" id="{49211A54-F217-8F2C-D3D6-724938F0B711}"/>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grpSp>
      <p:grpSp>
        <p:nvGrpSpPr>
          <p:cNvPr id="10" name="Group 9">
            <a:extLst>
              <a:ext uri="{FF2B5EF4-FFF2-40B4-BE49-F238E27FC236}">
                <a16:creationId xmlns:a16="http://schemas.microsoft.com/office/drawing/2014/main" id="{2022482B-F2C6-0CDF-1E89-0D31148A9CEB}"/>
              </a:ext>
            </a:extLst>
          </p:cNvPr>
          <p:cNvGrpSpPr/>
          <p:nvPr/>
        </p:nvGrpSpPr>
        <p:grpSpPr>
          <a:xfrm>
            <a:off x="4359563" y="1682859"/>
            <a:ext cx="3472873" cy="3517021"/>
            <a:chOff x="4359563" y="1682859"/>
            <a:chExt cx="3472873" cy="3517021"/>
          </a:xfrm>
        </p:grpSpPr>
        <p:sp>
          <p:nvSpPr>
            <p:cNvPr id="50" name="Oval 49">
              <a:extLst>
                <a:ext uri="{FF2B5EF4-FFF2-40B4-BE49-F238E27FC236}">
                  <a16:creationId xmlns:a16="http://schemas.microsoft.com/office/drawing/2014/main" id="{2A2A535B-1A14-4267-9806-5CDEC91783AB}"/>
                </a:ext>
              </a:extLst>
            </p:cNvPr>
            <p:cNvSpPr/>
            <p:nvPr/>
          </p:nvSpPr>
          <p:spPr>
            <a:xfrm>
              <a:off x="5561845" y="1682859"/>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 name="Rectangle: Rounded Corners 2">
              <a:extLst>
                <a:ext uri="{FF2B5EF4-FFF2-40B4-BE49-F238E27FC236}">
                  <a16:creationId xmlns:a16="http://schemas.microsoft.com/office/drawing/2014/main" id="{BAA002CC-17B7-FD18-66A7-0341E21C0CA7}"/>
                </a:ext>
              </a:extLst>
            </p:cNvPr>
            <p:cNvSpPr/>
            <p:nvPr/>
          </p:nvSpPr>
          <p:spPr>
            <a:xfrm>
              <a:off x="4359563" y="2327371"/>
              <a:ext cx="3472873" cy="2872509"/>
            </a:xfrm>
            <a:prstGeom prst="roundRect">
              <a:avLst/>
            </a:prstGeom>
            <a:gradFill flip="none" rotWithShape="1">
              <a:gsLst>
                <a:gs pos="0">
                  <a:schemeClr val="bg1"/>
                </a:gs>
                <a:gs pos="50000">
                  <a:srgbClr val="53ADDD"/>
                </a:gs>
                <a:gs pos="0">
                  <a:srgbClr val="1C83C9"/>
                </a:gs>
                <a:gs pos="100000">
                  <a:srgbClr val="0470DD"/>
                </a:gs>
              </a:gsLst>
              <a:path path="circle">
                <a:fillToRect r="100000" b="100000"/>
              </a:path>
              <a:tileRect l="-100000" t="-100000"/>
            </a:gradFill>
            <a:ln>
              <a:noFill/>
            </a:ln>
            <a:effectLst>
              <a:outerShdw blurRad="152400" dist="317500" dir="5400000" sx="90000" sy="-19000"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1" name="Oval 50">
              <a:extLst>
                <a:ext uri="{FF2B5EF4-FFF2-40B4-BE49-F238E27FC236}">
                  <a16:creationId xmlns:a16="http://schemas.microsoft.com/office/drawing/2014/main" id="{BB5828AA-216D-C476-78B9-814B8DCC21CA}"/>
                </a:ext>
              </a:extLst>
            </p:cNvPr>
            <p:cNvSpPr/>
            <p:nvPr/>
          </p:nvSpPr>
          <p:spPr>
            <a:xfrm>
              <a:off x="5658038" y="1779052"/>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52" name="Group 51">
              <a:extLst>
                <a:ext uri="{FF2B5EF4-FFF2-40B4-BE49-F238E27FC236}">
                  <a16:creationId xmlns:a16="http://schemas.microsoft.com/office/drawing/2014/main" id="{95C9998C-D050-CB8B-2DB0-DA79D96F5BED}"/>
                </a:ext>
              </a:extLst>
            </p:cNvPr>
            <p:cNvGrpSpPr/>
            <p:nvPr/>
          </p:nvGrpSpPr>
          <p:grpSpPr>
            <a:xfrm>
              <a:off x="4498232" y="3043765"/>
              <a:ext cx="3010810" cy="646331"/>
              <a:chOff x="646793" y="3124778"/>
              <a:chExt cx="3010810" cy="646331"/>
            </a:xfrm>
          </p:grpSpPr>
          <p:sp>
            <p:nvSpPr>
              <p:cNvPr id="53" name="TextBox 52">
                <a:extLst>
                  <a:ext uri="{FF2B5EF4-FFF2-40B4-BE49-F238E27FC236}">
                    <a16:creationId xmlns:a16="http://schemas.microsoft.com/office/drawing/2014/main" id="{E21CF0DD-1B47-6CA8-562B-E3AF061385CA}"/>
                  </a:ext>
                </a:extLst>
              </p:cNvPr>
              <p:cNvSpPr txBox="1"/>
              <p:nvPr/>
            </p:nvSpPr>
            <p:spPr>
              <a:xfrm>
                <a:off x="720687" y="3124778"/>
                <a:ext cx="2936916" cy="646331"/>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Đối tượng: Lĩnh vực Y tế - Giáo dục, lĩnh vực khác (Tài chính, Ngân hàng và các lĩnh vực khác </a:t>
                </a:r>
              </a:p>
            </p:txBody>
          </p:sp>
          <p:sp>
            <p:nvSpPr>
              <p:cNvPr id="54" name="Oval 53">
                <a:extLst>
                  <a:ext uri="{FF2B5EF4-FFF2-40B4-BE49-F238E27FC236}">
                    <a16:creationId xmlns:a16="http://schemas.microsoft.com/office/drawing/2014/main" id="{BD47EA19-947E-7791-EAA9-185471D49E43}"/>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55" name="Group 54">
              <a:extLst>
                <a:ext uri="{FF2B5EF4-FFF2-40B4-BE49-F238E27FC236}">
                  <a16:creationId xmlns:a16="http://schemas.microsoft.com/office/drawing/2014/main" id="{1BA136B5-7BF9-DABB-8800-D0EB0B353A66}"/>
                </a:ext>
              </a:extLst>
            </p:cNvPr>
            <p:cNvGrpSpPr/>
            <p:nvPr/>
          </p:nvGrpSpPr>
          <p:grpSpPr>
            <a:xfrm>
              <a:off x="4498232" y="3742639"/>
              <a:ext cx="3195534" cy="276999"/>
              <a:chOff x="646793" y="3124778"/>
              <a:chExt cx="3195534" cy="276999"/>
            </a:xfrm>
          </p:grpSpPr>
          <p:sp>
            <p:nvSpPr>
              <p:cNvPr id="56" name="TextBox 55">
                <a:extLst>
                  <a:ext uri="{FF2B5EF4-FFF2-40B4-BE49-F238E27FC236}">
                    <a16:creationId xmlns:a16="http://schemas.microsoft.com/office/drawing/2014/main" id="{DCCF126E-DD68-94CB-B2CE-4AEC570155BB}"/>
                  </a:ext>
                </a:extLst>
              </p:cNvPr>
              <p:cNvSpPr txBox="1"/>
              <p:nvPr/>
            </p:nvSpPr>
            <p:spPr>
              <a:xfrm>
                <a:off x="720687" y="3124778"/>
                <a:ext cx="3121640"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Các gói: Gói S, M, L, XL, PAYG</a:t>
                </a:r>
              </a:p>
            </p:txBody>
          </p:sp>
          <p:sp>
            <p:nvSpPr>
              <p:cNvPr id="57" name="Oval 56">
                <a:extLst>
                  <a:ext uri="{FF2B5EF4-FFF2-40B4-BE49-F238E27FC236}">
                    <a16:creationId xmlns:a16="http://schemas.microsoft.com/office/drawing/2014/main" id="{8FD26CE9-AEEB-4B9C-9ACC-00AD614C44D1}"/>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58" name="Group 57">
              <a:extLst>
                <a:ext uri="{FF2B5EF4-FFF2-40B4-BE49-F238E27FC236}">
                  <a16:creationId xmlns:a16="http://schemas.microsoft.com/office/drawing/2014/main" id="{BC5F714E-B73A-5370-8B1B-60B460441872}"/>
                </a:ext>
              </a:extLst>
            </p:cNvPr>
            <p:cNvGrpSpPr/>
            <p:nvPr/>
          </p:nvGrpSpPr>
          <p:grpSpPr>
            <a:xfrm>
              <a:off x="4498232" y="4072181"/>
              <a:ext cx="3010810" cy="461665"/>
              <a:chOff x="646793" y="3124778"/>
              <a:chExt cx="3010810" cy="461665"/>
            </a:xfrm>
          </p:grpSpPr>
          <p:sp>
            <p:nvSpPr>
              <p:cNvPr id="59" name="TextBox 58">
                <a:extLst>
                  <a:ext uri="{FF2B5EF4-FFF2-40B4-BE49-F238E27FC236}">
                    <a16:creationId xmlns:a16="http://schemas.microsoft.com/office/drawing/2014/main" id="{C131FA72-4F47-1B35-CF7E-AB5AA7C4C81D}"/>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Người dùng sẽ chọn các gói với số lượt ký và chi phí theo nhu cầu sử dụng.</a:t>
                </a:r>
              </a:p>
            </p:txBody>
          </p:sp>
          <p:sp>
            <p:nvSpPr>
              <p:cNvPr id="60" name="Oval 59">
                <a:extLst>
                  <a:ext uri="{FF2B5EF4-FFF2-40B4-BE49-F238E27FC236}">
                    <a16:creationId xmlns:a16="http://schemas.microsoft.com/office/drawing/2014/main" id="{A79B465B-E5C8-5BA7-2005-ACC574D01C27}"/>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sp>
          <p:nvSpPr>
            <p:cNvPr id="61" name="TextBox 60">
              <a:extLst>
                <a:ext uri="{FF2B5EF4-FFF2-40B4-BE49-F238E27FC236}">
                  <a16:creationId xmlns:a16="http://schemas.microsoft.com/office/drawing/2014/main" id="{2F4633F3-4F07-4BB7-1B36-7CE43054A903}"/>
                </a:ext>
              </a:extLst>
            </p:cNvPr>
            <p:cNvSpPr txBox="1"/>
            <p:nvPr/>
          </p:nvSpPr>
          <p:spPr>
            <a:xfrm>
              <a:off x="4867097" y="2668157"/>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NHÓM BUSINESS</a:t>
              </a:r>
              <a:endParaRPr lang="vi-VN" sz="1400" dirty="0">
                <a:solidFill>
                  <a:schemeClr val="bg1"/>
                </a:solidFill>
                <a:latin typeface="Roboto" pitchFamily="2" charset="0"/>
                <a:ea typeface="Roboto" pitchFamily="2" charset="0"/>
              </a:endParaRPr>
            </a:p>
          </p:txBody>
        </p:sp>
        <p:pic>
          <p:nvPicPr>
            <p:cNvPr id="63" name="Graphic 62" descr="Handshake with solid fill">
              <a:extLst>
                <a:ext uri="{FF2B5EF4-FFF2-40B4-BE49-F238E27FC236}">
                  <a16:creationId xmlns:a16="http://schemas.microsoft.com/office/drawing/2014/main" id="{542B1002-0352-D516-A9BB-9BF4B29181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12205" y="1866652"/>
              <a:ext cx="767590" cy="767590"/>
            </a:xfrm>
            <a:prstGeom prst="rect">
              <a:avLst/>
            </a:prstGeom>
          </p:spPr>
        </p:pic>
        <p:grpSp>
          <p:nvGrpSpPr>
            <p:cNvPr id="67" name="Group 66">
              <a:extLst>
                <a:ext uri="{FF2B5EF4-FFF2-40B4-BE49-F238E27FC236}">
                  <a16:creationId xmlns:a16="http://schemas.microsoft.com/office/drawing/2014/main" id="{88B29BE2-B730-3DD5-FB22-1D9E1FA04684}"/>
                </a:ext>
              </a:extLst>
            </p:cNvPr>
            <p:cNvGrpSpPr/>
            <p:nvPr/>
          </p:nvGrpSpPr>
          <p:grpSpPr>
            <a:xfrm>
              <a:off x="4498232" y="4586388"/>
              <a:ext cx="3010810" cy="461665"/>
              <a:chOff x="646793" y="3124778"/>
              <a:chExt cx="3010810" cy="461665"/>
            </a:xfrm>
          </p:grpSpPr>
          <p:sp>
            <p:nvSpPr>
              <p:cNvPr id="68" name="TextBox 67">
                <a:extLst>
                  <a:ext uri="{FF2B5EF4-FFF2-40B4-BE49-F238E27FC236}">
                    <a16:creationId xmlns:a16="http://schemas.microsoft.com/office/drawing/2014/main" id="{86606FAB-FA41-6598-6F53-85EA02759D15}"/>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Với Gói PAYG người dùng sẽ thanh toán trước và sử dụng sau.</a:t>
                </a:r>
              </a:p>
            </p:txBody>
          </p:sp>
          <p:sp>
            <p:nvSpPr>
              <p:cNvPr id="69" name="Oval 68">
                <a:extLst>
                  <a:ext uri="{FF2B5EF4-FFF2-40B4-BE49-F238E27FC236}">
                    <a16:creationId xmlns:a16="http://schemas.microsoft.com/office/drawing/2014/main" id="{67E91BCE-C184-EF74-6F36-330267B64B0A}"/>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grpSp>
        <p:nvGrpSpPr>
          <p:cNvPr id="11" name="Group 10">
            <a:extLst>
              <a:ext uri="{FF2B5EF4-FFF2-40B4-BE49-F238E27FC236}">
                <a16:creationId xmlns:a16="http://schemas.microsoft.com/office/drawing/2014/main" id="{22E421BF-3F3C-A23C-DC7F-5C46373F7B3A}"/>
              </a:ext>
            </a:extLst>
          </p:cNvPr>
          <p:cNvGrpSpPr/>
          <p:nvPr/>
        </p:nvGrpSpPr>
        <p:grpSpPr>
          <a:xfrm>
            <a:off x="8240882" y="1682859"/>
            <a:ext cx="3492160" cy="3517020"/>
            <a:chOff x="8240882" y="1682859"/>
            <a:chExt cx="3492160" cy="3517020"/>
          </a:xfrm>
        </p:grpSpPr>
        <p:sp>
          <p:nvSpPr>
            <p:cNvPr id="70" name="Oval 69">
              <a:extLst>
                <a:ext uri="{FF2B5EF4-FFF2-40B4-BE49-F238E27FC236}">
                  <a16:creationId xmlns:a16="http://schemas.microsoft.com/office/drawing/2014/main" id="{63811E90-2C4D-F830-A4A2-78960AE25690}"/>
                </a:ext>
              </a:extLst>
            </p:cNvPr>
            <p:cNvSpPr/>
            <p:nvPr/>
          </p:nvSpPr>
          <p:spPr>
            <a:xfrm>
              <a:off x="9601121" y="1682859"/>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Rectangle: Rounded Corners 7">
              <a:extLst>
                <a:ext uri="{FF2B5EF4-FFF2-40B4-BE49-F238E27FC236}">
                  <a16:creationId xmlns:a16="http://schemas.microsoft.com/office/drawing/2014/main" id="{B1B5DC4F-5288-F30B-05EB-5B50987653C2}"/>
                </a:ext>
              </a:extLst>
            </p:cNvPr>
            <p:cNvSpPr/>
            <p:nvPr/>
          </p:nvSpPr>
          <p:spPr>
            <a:xfrm>
              <a:off x="8240882" y="2327370"/>
              <a:ext cx="3472873" cy="2872509"/>
            </a:xfrm>
            <a:prstGeom prst="roundRect">
              <a:avLst/>
            </a:prstGeom>
            <a:gradFill flip="none" rotWithShape="1">
              <a:gsLst>
                <a:gs pos="0">
                  <a:schemeClr val="bg1"/>
                </a:gs>
                <a:gs pos="50000">
                  <a:srgbClr val="53ADDD"/>
                </a:gs>
                <a:gs pos="0">
                  <a:srgbClr val="148BF2"/>
                </a:gs>
                <a:gs pos="100000">
                  <a:srgbClr val="0470DD"/>
                </a:gs>
              </a:gsLst>
              <a:path path="circle">
                <a:fillToRect t="100000" r="100000"/>
              </a:path>
              <a:tileRect l="-100000" b="-100000"/>
            </a:gradFill>
            <a:ln>
              <a:noFill/>
            </a:ln>
            <a:effectLst>
              <a:outerShdw blurRad="76200" dist="12700" dir="2700000" sy="-23000" kx="-8004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1" name="Oval 70">
              <a:extLst>
                <a:ext uri="{FF2B5EF4-FFF2-40B4-BE49-F238E27FC236}">
                  <a16:creationId xmlns:a16="http://schemas.microsoft.com/office/drawing/2014/main" id="{FEB8A4E7-0893-4901-95E8-4AFF688E235A}"/>
                </a:ext>
              </a:extLst>
            </p:cNvPr>
            <p:cNvSpPr/>
            <p:nvPr/>
          </p:nvSpPr>
          <p:spPr>
            <a:xfrm>
              <a:off x="9697314" y="1779052"/>
              <a:ext cx="875923" cy="8759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nvGrpSpPr>
            <p:cNvPr id="72" name="Group 71">
              <a:extLst>
                <a:ext uri="{FF2B5EF4-FFF2-40B4-BE49-F238E27FC236}">
                  <a16:creationId xmlns:a16="http://schemas.microsoft.com/office/drawing/2014/main" id="{B811518B-E352-22D5-9DDE-93E0C37AF157}"/>
                </a:ext>
              </a:extLst>
            </p:cNvPr>
            <p:cNvGrpSpPr/>
            <p:nvPr/>
          </p:nvGrpSpPr>
          <p:grpSpPr>
            <a:xfrm>
              <a:off x="8537508" y="3043765"/>
              <a:ext cx="3010810" cy="646331"/>
              <a:chOff x="646793" y="3124778"/>
              <a:chExt cx="3010810" cy="646331"/>
            </a:xfrm>
          </p:grpSpPr>
          <p:sp>
            <p:nvSpPr>
              <p:cNvPr id="73" name="TextBox 72">
                <a:extLst>
                  <a:ext uri="{FF2B5EF4-FFF2-40B4-BE49-F238E27FC236}">
                    <a16:creationId xmlns:a16="http://schemas.microsoft.com/office/drawing/2014/main" id="{04917F40-4F8F-2DAB-5C21-0DF75A12EF94}"/>
                  </a:ext>
                </a:extLst>
              </p:cNvPr>
              <p:cNvSpPr txBox="1"/>
              <p:nvPr/>
            </p:nvSpPr>
            <p:spPr>
              <a:xfrm>
                <a:off x="720687" y="3124778"/>
                <a:ext cx="2936916" cy="646331"/>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Đối tượng: Lĩnh vực Y tế - Giáo dục, lĩnh vực khác (Tài chính, Ngân hàng và các lĩnh vực khác </a:t>
                </a:r>
              </a:p>
            </p:txBody>
          </p:sp>
          <p:sp>
            <p:nvSpPr>
              <p:cNvPr id="74" name="Oval 73">
                <a:extLst>
                  <a:ext uri="{FF2B5EF4-FFF2-40B4-BE49-F238E27FC236}">
                    <a16:creationId xmlns:a16="http://schemas.microsoft.com/office/drawing/2014/main" id="{FD6A4574-295B-8087-351A-FE39C64E4FB5}"/>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75" name="Group 74">
              <a:extLst>
                <a:ext uri="{FF2B5EF4-FFF2-40B4-BE49-F238E27FC236}">
                  <a16:creationId xmlns:a16="http://schemas.microsoft.com/office/drawing/2014/main" id="{928EC181-F456-3614-536C-2B36704AF3A8}"/>
                </a:ext>
              </a:extLst>
            </p:cNvPr>
            <p:cNvGrpSpPr/>
            <p:nvPr/>
          </p:nvGrpSpPr>
          <p:grpSpPr>
            <a:xfrm>
              <a:off x="8537508" y="3742639"/>
              <a:ext cx="3195534" cy="276999"/>
              <a:chOff x="646793" y="3124778"/>
              <a:chExt cx="3195534" cy="276999"/>
            </a:xfrm>
          </p:grpSpPr>
          <p:sp>
            <p:nvSpPr>
              <p:cNvPr id="76" name="TextBox 75">
                <a:extLst>
                  <a:ext uri="{FF2B5EF4-FFF2-40B4-BE49-F238E27FC236}">
                    <a16:creationId xmlns:a16="http://schemas.microsoft.com/office/drawing/2014/main" id="{973B580E-D2B8-9076-BD2A-1E289C4C1AFF}"/>
                  </a:ext>
                </a:extLst>
              </p:cNvPr>
              <p:cNvSpPr txBox="1"/>
              <p:nvPr/>
            </p:nvSpPr>
            <p:spPr>
              <a:xfrm>
                <a:off x="720687" y="3124778"/>
                <a:ext cx="3121640" cy="276999"/>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Các gói: BASIC, PRO, PAYG</a:t>
                </a:r>
              </a:p>
            </p:txBody>
          </p:sp>
          <p:sp>
            <p:nvSpPr>
              <p:cNvPr id="77" name="Oval 76">
                <a:extLst>
                  <a:ext uri="{FF2B5EF4-FFF2-40B4-BE49-F238E27FC236}">
                    <a16:creationId xmlns:a16="http://schemas.microsoft.com/office/drawing/2014/main" id="{AC164E5B-8C77-5440-F671-7F209CB6C0D4}"/>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grpSp>
          <p:nvGrpSpPr>
            <p:cNvPr id="78" name="Group 77">
              <a:extLst>
                <a:ext uri="{FF2B5EF4-FFF2-40B4-BE49-F238E27FC236}">
                  <a16:creationId xmlns:a16="http://schemas.microsoft.com/office/drawing/2014/main" id="{11737516-4390-FAF2-D2C8-EC3A9F89CCA9}"/>
                </a:ext>
              </a:extLst>
            </p:cNvPr>
            <p:cNvGrpSpPr/>
            <p:nvPr/>
          </p:nvGrpSpPr>
          <p:grpSpPr>
            <a:xfrm>
              <a:off x="8537508" y="4072181"/>
              <a:ext cx="3010810" cy="461665"/>
              <a:chOff x="646793" y="3124778"/>
              <a:chExt cx="3010810" cy="461665"/>
            </a:xfrm>
          </p:grpSpPr>
          <p:sp>
            <p:nvSpPr>
              <p:cNvPr id="79" name="TextBox 78">
                <a:extLst>
                  <a:ext uri="{FF2B5EF4-FFF2-40B4-BE49-F238E27FC236}">
                    <a16:creationId xmlns:a16="http://schemas.microsoft.com/office/drawing/2014/main" id="{64EE1B04-6719-1711-EF9D-5A7F54285AAD}"/>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Người dùng sẽ chọn các gói với số lượt ký và chi phí theo nhu cầu sử dụng.</a:t>
                </a:r>
              </a:p>
            </p:txBody>
          </p:sp>
          <p:sp>
            <p:nvSpPr>
              <p:cNvPr id="80" name="Oval 79">
                <a:extLst>
                  <a:ext uri="{FF2B5EF4-FFF2-40B4-BE49-F238E27FC236}">
                    <a16:creationId xmlns:a16="http://schemas.microsoft.com/office/drawing/2014/main" id="{9E1CFE51-FBB3-4CFA-2CA0-01A2780F99EF}"/>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sp>
          <p:nvSpPr>
            <p:cNvPr id="81" name="TextBox 80">
              <a:extLst>
                <a:ext uri="{FF2B5EF4-FFF2-40B4-BE49-F238E27FC236}">
                  <a16:creationId xmlns:a16="http://schemas.microsoft.com/office/drawing/2014/main" id="{D10C2221-1665-5464-6B41-6109C7504906}"/>
                </a:ext>
              </a:extLst>
            </p:cNvPr>
            <p:cNvSpPr txBox="1"/>
            <p:nvPr/>
          </p:nvSpPr>
          <p:spPr>
            <a:xfrm>
              <a:off x="8906373" y="2668157"/>
              <a:ext cx="2362807" cy="307777"/>
            </a:xfrm>
            <a:prstGeom prst="rect">
              <a:avLst/>
            </a:prstGeom>
            <a:noFill/>
          </p:spPr>
          <p:txBody>
            <a:bodyPr wrap="square" rtlCol="0">
              <a:spAutoFit/>
            </a:bodyPr>
            <a:lstStyle/>
            <a:p>
              <a:pPr algn="ctr"/>
              <a:r>
                <a:rPr lang="vi-VN" sz="1400" b="1" dirty="0">
                  <a:solidFill>
                    <a:schemeClr val="bg1"/>
                  </a:solidFill>
                  <a:latin typeface="Roboto" pitchFamily="2" charset="0"/>
                  <a:ea typeface="Roboto" pitchFamily="2" charset="0"/>
                </a:rPr>
                <a:t>NHÓM API</a:t>
              </a:r>
              <a:endParaRPr lang="vi-VN" sz="1400" dirty="0">
                <a:solidFill>
                  <a:schemeClr val="bg1"/>
                </a:solidFill>
                <a:latin typeface="Roboto" pitchFamily="2" charset="0"/>
                <a:ea typeface="Roboto" pitchFamily="2" charset="0"/>
              </a:endParaRPr>
            </a:p>
          </p:txBody>
        </p:sp>
        <p:grpSp>
          <p:nvGrpSpPr>
            <p:cNvPr id="83" name="Group 82">
              <a:extLst>
                <a:ext uri="{FF2B5EF4-FFF2-40B4-BE49-F238E27FC236}">
                  <a16:creationId xmlns:a16="http://schemas.microsoft.com/office/drawing/2014/main" id="{411B9550-D1CD-CCC4-23C5-943F41B7BBB3}"/>
                </a:ext>
              </a:extLst>
            </p:cNvPr>
            <p:cNvGrpSpPr/>
            <p:nvPr/>
          </p:nvGrpSpPr>
          <p:grpSpPr>
            <a:xfrm>
              <a:off x="8537508" y="4586388"/>
              <a:ext cx="3010810" cy="461665"/>
              <a:chOff x="646793" y="3124778"/>
              <a:chExt cx="3010810" cy="461665"/>
            </a:xfrm>
          </p:grpSpPr>
          <p:sp>
            <p:nvSpPr>
              <p:cNvPr id="84" name="TextBox 83">
                <a:extLst>
                  <a:ext uri="{FF2B5EF4-FFF2-40B4-BE49-F238E27FC236}">
                    <a16:creationId xmlns:a16="http://schemas.microsoft.com/office/drawing/2014/main" id="{59824DFD-E7F6-E5AA-7840-8EEC3CAF2BDA}"/>
                  </a:ext>
                </a:extLst>
              </p:cNvPr>
              <p:cNvSpPr txBox="1"/>
              <p:nvPr/>
            </p:nvSpPr>
            <p:spPr>
              <a:xfrm>
                <a:off x="720687" y="3124778"/>
                <a:ext cx="2936916"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Với Gói PAYG người dùng sẽ thanh toán trước và sử dụng sau.</a:t>
                </a:r>
              </a:p>
            </p:txBody>
          </p:sp>
          <p:sp>
            <p:nvSpPr>
              <p:cNvPr id="85" name="Oval 84">
                <a:extLst>
                  <a:ext uri="{FF2B5EF4-FFF2-40B4-BE49-F238E27FC236}">
                    <a16:creationId xmlns:a16="http://schemas.microsoft.com/office/drawing/2014/main" id="{5DBE0734-278C-F853-3B5C-931F5FBEAD46}"/>
                  </a:ext>
                </a:extLst>
              </p:cNvPr>
              <p:cNvSpPr/>
              <p:nvPr/>
            </p:nvSpPr>
            <p:spPr>
              <a:xfrm>
                <a:off x="646793" y="3226332"/>
                <a:ext cx="73891" cy="73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bg1"/>
                  </a:solidFill>
                </a:endParaRPr>
              </a:p>
            </p:txBody>
          </p:sp>
        </p:grpSp>
        <p:pic>
          <p:nvPicPr>
            <p:cNvPr id="87" name="Graphic 86" descr="Cmd Terminal with solid fill">
              <a:extLst>
                <a:ext uri="{FF2B5EF4-FFF2-40B4-BE49-F238E27FC236}">
                  <a16:creationId xmlns:a16="http://schemas.microsoft.com/office/drawing/2014/main" id="{CD4290F8-0861-E91B-0885-61043C5AA4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99593" y="1895084"/>
              <a:ext cx="671364" cy="671364"/>
            </a:xfrm>
            <a:prstGeom prst="rect">
              <a:avLst/>
            </a:prstGeom>
          </p:spPr>
        </p:pic>
      </p:grpSp>
    </p:spTree>
    <p:extLst>
      <p:ext uri="{BB962C8B-B14F-4D97-AF65-F5344CB8AC3E}">
        <p14:creationId xmlns:p14="http://schemas.microsoft.com/office/powerpoint/2010/main" val="334043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10"/>
                                        </p:tgtEl>
                                        <p:attrNameLst>
                                          <p:attrName>r</p:attrName>
                                        </p:attrNameLst>
                                      </p:cBhvr>
                                    </p:animRot>
                                    <p:animRot by="-240000">
                                      <p:cBhvr>
                                        <p:cTn id="15" dur="200" fill="hold">
                                          <p:stCondLst>
                                            <p:cond delay="200"/>
                                          </p:stCondLst>
                                        </p:cTn>
                                        <p:tgtEl>
                                          <p:spTgt spid="10"/>
                                        </p:tgtEl>
                                        <p:attrNameLst>
                                          <p:attrName>r</p:attrName>
                                        </p:attrNameLst>
                                      </p:cBhvr>
                                    </p:animRot>
                                    <p:animRot by="240000">
                                      <p:cBhvr>
                                        <p:cTn id="16" dur="200" fill="hold">
                                          <p:stCondLst>
                                            <p:cond delay="400"/>
                                          </p:stCondLst>
                                        </p:cTn>
                                        <p:tgtEl>
                                          <p:spTgt spid="10"/>
                                        </p:tgtEl>
                                        <p:attrNameLst>
                                          <p:attrName>r</p:attrName>
                                        </p:attrNameLst>
                                      </p:cBhvr>
                                    </p:animRot>
                                    <p:animRot by="-240000">
                                      <p:cBhvr>
                                        <p:cTn id="17" dur="200" fill="hold">
                                          <p:stCondLst>
                                            <p:cond delay="600"/>
                                          </p:stCondLst>
                                        </p:cTn>
                                        <p:tgtEl>
                                          <p:spTgt spid="10"/>
                                        </p:tgtEl>
                                        <p:attrNameLst>
                                          <p:attrName>r</p:attrName>
                                        </p:attrNameLst>
                                      </p:cBhvr>
                                    </p:animRot>
                                    <p:animRot by="120000">
                                      <p:cBhvr>
                                        <p:cTn id="18" dur="200" fill="hold">
                                          <p:stCondLst>
                                            <p:cond delay="800"/>
                                          </p:stCondLst>
                                        </p:cTn>
                                        <p:tgtEl>
                                          <p:spTgt spid="10"/>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nodeType="clickEffect">
                                  <p:stCondLst>
                                    <p:cond delay="0"/>
                                  </p:stCondLst>
                                  <p:childTnLst>
                                    <p:animRot by="120000">
                                      <p:cBhvr>
                                        <p:cTn id="22" dur="100" fill="hold">
                                          <p:stCondLst>
                                            <p:cond delay="0"/>
                                          </p:stCondLst>
                                        </p:cTn>
                                        <p:tgtEl>
                                          <p:spTgt spid="11"/>
                                        </p:tgtEl>
                                        <p:attrNameLst>
                                          <p:attrName>r</p:attrName>
                                        </p:attrNameLst>
                                      </p:cBhvr>
                                    </p:animRot>
                                    <p:animRot by="-240000">
                                      <p:cBhvr>
                                        <p:cTn id="23" dur="200" fill="hold">
                                          <p:stCondLst>
                                            <p:cond delay="200"/>
                                          </p:stCondLst>
                                        </p:cTn>
                                        <p:tgtEl>
                                          <p:spTgt spid="11"/>
                                        </p:tgtEl>
                                        <p:attrNameLst>
                                          <p:attrName>r</p:attrName>
                                        </p:attrNameLst>
                                      </p:cBhvr>
                                    </p:animRot>
                                    <p:animRot by="240000">
                                      <p:cBhvr>
                                        <p:cTn id="24" dur="200" fill="hold">
                                          <p:stCondLst>
                                            <p:cond delay="400"/>
                                          </p:stCondLst>
                                        </p:cTn>
                                        <p:tgtEl>
                                          <p:spTgt spid="11"/>
                                        </p:tgtEl>
                                        <p:attrNameLst>
                                          <p:attrName>r</p:attrName>
                                        </p:attrNameLst>
                                      </p:cBhvr>
                                    </p:animRot>
                                    <p:animRot by="-240000">
                                      <p:cBhvr>
                                        <p:cTn id="25" dur="200" fill="hold">
                                          <p:stCondLst>
                                            <p:cond delay="600"/>
                                          </p:stCondLst>
                                        </p:cTn>
                                        <p:tgtEl>
                                          <p:spTgt spid="11"/>
                                        </p:tgtEl>
                                        <p:attrNameLst>
                                          <p:attrName>r</p:attrName>
                                        </p:attrNameLst>
                                      </p:cBhvr>
                                    </p:animRot>
                                    <p:animRot by="120000">
                                      <p:cBhvr>
                                        <p:cTn id="26"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erial shot of city at night">
            <a:extLst>
              <a:ext uri="{FF2B5EF4-FFF2-40B4-BE49-F238E27FC236}">
                <a16:creationId xmlns:a16="http://schemas.microsoft.com/office/drawing/2014/main" id="{E517CEF8-4BDF-2186-3CAB-CC869A34E4F2}"/>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BB1427C-0EC8-1155-08B2-A4EAF690F9D6}"/>
              </a:ext>
            </a:extLst>
          </p:cNvPr>
          <p:cNvSpPr/>
          <p:nvPr/>
        </p:nvSpPr>
        <p:spPr>
          <a:xfrm>
            <a:off x="0" y="-1"/>
            <a:ext cx="12192000" cy="6858001"/>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E70E6185-2440-EABC-B425-3A0502896B0B}"/>
              </a:ext>
            </a:extLst>
          </p:cNvPr>
          <p:cNvSpPr/>
          <p:nvPr/>
        </p:nvSpPr>
        <p:spPr>
          <a:xfrm>
            <a:off x="0" y="2308634"/>
            <a:ext cx="12192000" cy="1448554"/>
          </a:xfrm>
          <a:prstGeom prst="rect">
            <a:avLst/>
          </a:prstGeom>
          <a:solidFill>
            <a:schemeClr val="bg1">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0B142005-9A43-72C5-1E31-B877ED06CA48}"/>
              </a:ext>
            </a:extLst>
          </p:cNvPr>
          <p:cNvSpPr txBox="1"/>
          <p:nvPr/>
        </p:nvSpPr>
        <p:spPr>
          <a:xfrm>
            <a:off x="3579332" y="2617413"/>
            <a:ext cx="6918037" cy="830997"/>
          </a:xfrm>
          <a:prstGeom prst="rect">
            <a:avLst/>
          </a:prstGeom>
          <a:noFill/>
        </p:spPr>
        <p:txBody>
          <a:bodyPr wrap="square" rtlCol="0">
            <a:spAutoFit/>
          </a:bodyPr>
          <a:lstStyle/>
          <a:p>
            <a:r>
              <a:rPr lang="en-US" sz="4800" b="1" dirty="0">
                <a:solidFill>
                  <a:schemeClr val="tx1">
                    <a:lumMod val="75000"/>
                    <a:lumOff val="25000"/>
                  </a:schemeClr>
                </a:solidFill>
              </a:rPr>
              <a:t>PHÂN TÍCH S-W-O-T</a:t>
            </a:r>
            <a:endParaRPr lang="vi-VN" sz="4800" b="1" dirty="0">
              <a:solidFill>
                <a:schemeClr val="tx1">
                  <a:lumMod val="75000"/>
                  <a:lumOff val="25000"/>
                </a:schemeClr>
              </a:solidFill>
            </a:endParaRPr>
          </a:p>
        </p:txBody>
      </p:sp>
      <p:grpSp>
        <p:nvGrpSpPr>
          <p:cNvPr id="18" name="Group 17">
            <a:extLst>
              <a:ext uri="{FF2B5EF4-FFF2-40B4-BE49-F238E27FC236}">
                <a16:creationId xmlns:a16="http://schemas.microsoft.com/office/drawing/2014/main" id="{494B9E69-E1E2-19E8-C5C2-07F5EAA8706D}"/>
              </a:ext>
            </a:extLst>
          </p:cNvPr>
          <p:cNvGrpSpPr/>
          <p:nvPr/>
        </p:nvGrpSpPr>
        <p:grpSpPr>
          <a:xfrm>
            <a:off x="1317954" y="2142836"/>
            <a:ext cx="1816456" cy="1816456"/>
            <a:chOff x="1558739" y="2128111"/>
            <a:chExt cx="1068309" cy="1068309"/>
          </a:xfrm>
        </p:grpSpPr>
        <p:sp>
          <p:nvSpPr>
            <p:cNvPr id="7" name="Oval 6">
              <a:extLst>
                <a:ext uri="{FF2B5EF4-FFF2-40B4-BE49-F238E27FC236}">
                  <a16:creationId xmlns:a16="http://schemas.microsoft.com/office/drawing/2014/main" id="{68179436-93A0-3D9D-2D56-5996CC18E687}"/>
                </a:ext>
              </a:extLst>
            </p:cNvPr>
            <p:cNvSpPr/>
            <p:nvPr/>
          </p:nvSpPr>
          <p:spPr>
            <a:xfrm>
              <a:off x="1558739" y="2128111"/>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Oval 8">
              <a:extLst>
                <a:ext uri="{FF2B5EF4-FFF2-40B4-BE49-F238E27FC236}">
                  <a16:creationId xmlns:a16="http://schemas.microsoft.com/office/drawing/2014/main" id="{7717F55D-947D-7597-C518-917619971BF0}"/>
                </a:ext>
              </a:extLst>
            </p:cNvPr>
            <p:cNvSpPr/>
            <p:nvPr/>
          </p:nvSpPr>
          <p:spPr>
            <a:xfrm>
              <a:off x="1654932" y="2224304"/>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3" name="Graphic 12" descr="Lightbulb and gear with solid fill">
              <a:extLst>
                <a:ext uri="{FF2B5EF4-FFF2-40B4-BE49-F238E27FC236}">
                  <a16:creationId xmlns:a16="http://schemas.microsoft.com/office/drawing/2014/main" id="{2BFE7104-B8F5-8273-8603-022BD07868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02741" y="2262544"/>
              <a:ext cx="791167" cy="791167"/>
            </a:xfrm>
            <a:prstGeom prst="rect">
              <a:avLst/>
            </a:prstGeom>
          </p:spPr>
        </p:pic>
      </p:grpSp>
    </p:spTree>
    <p:extLst>
      <p:ext uri="{BB962C8B-B14F-4D97-AF65-F5344CB8AC3E}">
        <p14:creationId xmlns:p14="http://schemas.microsoft.com/office/powerpoint/2010/main" val="4031225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tyscape against on daylight">
            <a:extLst>
              <a:ext uri="{FF2B5EF4-FFF2-40B4-BE49-F238E27FC236}">
                <a16:creationId xmlns:a16="http://schemas.microsoft.com/office/drawing/2014/main" id="{AB3F3688-B0CB-31F2-AE05-B5DAB5110B3D}"/>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39355" b="40106"/>
          <a:stretch>
            <a:fillRect/>
          </a:stretch>
        </p:blipFill>
        <p:spPr>
          <a:xfrm>
            <a:off x="-11284" y="5467739"/>
            <a:ext cx="12192000" cy="1390262"/>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p:spPr>
      </p:pic>
      <p:sp>
        <p:nvSpPr>
          <p:cNvPr id="3" name="Rectangle 2">
            <a:extLst>
              <a:ext uri="{FF2B5EF4-FFF2-40B4-BE49-F238E27FC236}">
                <a16:creationId xmlns:a16="http://schemas.microsoft.com/office/drawing/2014/main" id="{19549352-B313-0D8C-88FD-39096132E5AC}"/>
              </a:ext>
            </a:extLst>
          </p:cNvPr>
          <p:cNvSpPr/>
          <p:nvPr/>
        </p:nvSpPr>
        <p:spPr>
          <a:xfrm rot="5400000">
            <a:off x="5412155" y="66870"/>
            <a:ext cx="1390261" cy="12192000"/>
          </a:xfrm>
          <a:prstGeom prst="rect">
            <a:avLst/>
          </a:prstGeom>
          <a:gradFill>
            <a:gsLst>
              <a:gs pos="0">
                <a:schemeClr val="accent1">
                  <a:lumMod val="5000"/>
                  <a:lumOff val="95000"/>
                  <a:alpha val="76000"/>
                </a:schemeClr>
              </a:gs>
              <a:gs pos="38000">
                <a:schemeClr val="accent1">
                  <a:lumMod val="45000"/>
                  <a:lumOff val="55000"/>
                  <a:alpha val="91000"/>
                </a:schemeClr>
              </a:gs>
              <a:gs pos="61000">
                <a:srgbClr val="0386D7">
                  <a:alpha val="79000"/>
                </a:srgbClr>
              </a:gs>
              <a:gs pos="100000">
                <a:srgbClr val="148BF2">
                  <a:alpha val="6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82" name="Group 81">
            <a:extLst>
              <a:ext uri="{FF2B5EF4-FFF2-40B4-BE49-F238E27FC236}">
                <a16:creationId xmlns:a16="http://schemas.microsoft.com/office/drawing/2014/main" id="{B0A12D62-CE07-D5ED-69A7-6729264B325F}"/>
              </a:ext>
            </a:extLst>
          </p:cNvPr>
          <p:cNvGrpSpPr/>
          <p:nvPr/>
        </p:nvGrpSpPr>
        <p:grpSpPr>
          <a:xfrm>
            <a:off x="6197602" y="38500"/>
            <a:ext cx="5826568" cy="3076369"/>
            <a:chOff x="6197602" y="38500"/>
            <a:chExt cx="5826568" cy="3076369"/>
          </a:xfrm>
        </p:grpSpPr>
        <p:sp>
          <p:nvSpPr>
            <p:cNvPr id="12" name="Oval 11">
              <a:extLst>
                <a:ext uri="{FF2B5EF4-FFF2-40B4-BE49-F238E27FC236}">
                  <a16:creationId xmlns:a16="http://schemas.microsoft.com/office/drawing/2014/main" id="{7E0E0BE0-DAF5-A174-3177-4E77192DA69A}"/>
                </a:ext>
              </a:extLst>
            </p:cNvPr>
            <p:cNvSpPr/>
            <p:nvPr/>
          </p:nvSpPr>
          <p:spPr>
            <a:xfrm>
              <a:off x="10955861" y="38500"/>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7" name="Rectangle 6">
              <a:extLst>
                <a:ext uri="{FF2B5EF4-FFF2-40B4-BE49-F238E27FC236}">
                  <a16:creationId xmlns:a16="http://schemas.microsoft.com/office/drawing/2014/main" id="{DEE2282F-C0C1-90B6-B717-2585421F7E9D}"/>
                </a:ext>
              </a:extLst>
            </p:cNvPr>
            <p:cNvSpPr/>
            <p:nvPr/>
          </p:nvSpPr>
          <p:spPr>
            <a:xfrm>
              <a:off x="6197602" y="353196"/>
              <a:ext cx="5430982" cy="2761673"/>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989CB1F2-180B-41E9-7D47-782D6D0D885B}"/>
                </a:ext>
              </a:extLst>
            </p:cNvPr>
            <p:cNvSpPr/>
            <p:nvPr/>
          </p:nvSpPr>
          <p:spPr>
            <a:xfrm>
              <a:off x="11052054" y="134693"/>
              <a:ext cx="875923" cy="875923"/>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20" name="Picture 19" descr="A person pushing a ball&#10;&#10;AI-generated content may be incorrect.">
              <a:extLst>
                <a:ext uri="{FF2B5EF4-FFF2-40B4-BE49-F238E27FC236}">
                  <a16:creationId xmlns:a16="http://schemas.microsoft.com/office/drawing/2014/main" id="{96F44013-7886-501A-A3C6-450C7770A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3190" y="205829"/>
              <a:ext cx="733650" cy="733650"/>
            </a:xfrm>
            <a:prstGeom prst="rect">
              <a:avLst/>
            </a:prstGeom>
          </p:spPr>
        </p:pic>
        <p:sp>
          <p:nvSpPr>
            <p:cNvPr id="21" name="TextBox 20">
              <a:extLst>
                <a:ext uri="{FF2B5EF4-FFF2-40B4-BE49-F238E27FC236}">
                  <a16:creationId xmlns:a16="http://schemas.microsoft.com/office/drawing/2014/main" id="{E6D24DE5-C053-0A65-603C-EC64B6403AD2}"/>
                </a:ext>
              </a:extLst>
            </p:cNvPr>
            <p:cNvSpPr txBox="1"/>
            <p:nvPr/>
          </p:nvSpPr>
          <p:spPr>
            <a:xfrm>
              <a:off x="8451273" y="436540"/>
              <a:ext cx="2439955" cy="461665"/>
            </a:xfrm>
            <a:prstGeom prst="rect">
              <a:avLst/>
            </a:prstGeom>
            <a:noFill/>
          </p:spPr>
          <p:txBody>
            <a:bodyPr wrap="square" rtlCol="0">
              <a:spAutoFit/>
            </a:bodyPr>
            <a:lstStyle/>
            <a:p>
              <a:pPr algn="ctr"/>
              <a:r>
                <a:rPr lang="vi-VN" sz="2400" b="1" dirty="0">
                  <a:solidFill>
                    <a:srgbClr val="0470DD"/>
                  </a:solidFill>
                </a:rPr>
                <a:t>WEAKNESS</a:t>
              </a:r>
            </a:p>
          </p:txBody>
        </p:sp>
        <p:grpSp>
          <p:nvGrpSpPr>
            <p:cNvPr id="42" name="Group 41">
              <a:extLst>
                <a:ext uri="{FF2B5EF4-FFF2-40B4-BE49-F238E27FC236}">
                  <a16:creationId xmlns:a16="http://schemas.microsoft.com/office/drawing/2014/main" id="{72BEBA12-E1B4-06D0-30E4-11BA6EAC9019}"/>
                </a:ext>
              </a:extLst>
            </p:cNvPr>
            <p:cNvGrpSpPr/>
            <p:nvPr/>
          </p:nvGrpSpPr>
          <p:grpSpPr>
            <a:xfrm>
              <a:off x="6741010" y="924021"/>
              <a:ext cx="4499647" cy="646331"/>
              <a:chOff x="6018245" y="1443965"/>
              <a:chExt cx="4499647" cy="646331"/>
            </a:xfrm>
          </p:grpSpPr>
          <p:sp>
            <p:nvSpPr>
              <p:cNvPr id="43" name="TextBox 42">
                <a:extLst>
                  <a:ext uri="{FF2B5EF4-FFF2-40B4-BE49-F238E27FC236}">
                    <a16:creationId xmlns:a16="http://schemas.microsoft.com/office/drawing/2014/main" id="{38DE7F8D-CB67-6984-7FEA-D8974E616806}"/>
                  </a:ext>
                </a:extLst>
              </p:cNvPr>
              <p:cNvSpPr txBox="1"/>
              <p:nvPr/>
            </p:nvSpPr>
            <p:spPr>
              <a:xfrm>
                <a:off x="6092138" y="1443965"/>
                <a:ext cx="4425754" cy="646331"/>
              </a:xfrm>
              <a:prstGeom prst="rect">
                <a:avLst/>
              </a:prstGeom>
              <a:noFill/>
            </p:spPr>
            <p:txBody>
              <a:bodyPr wrap="square" rtlCol="0">
                <a:spAutoFit/>
              </a:bodyPr>
              <a:lstStyle/>
              <a:p>
                <a:r>
                  <a:rPr lang="vi-VN" sz="1200" b="1" dirty="0">
                    <a:latin typeface="Roboto" pitchFamily="2" charset="0"/>
                    <a:ea typeface="Roboto" pitchFamily="2" charset="0"/>
                  </a:rPr>
                  <a:t>Phụ thuộc vào hệ sinh thái VNeID và hạ tầng CA từ xa</a:t>
                </a:r>
                <a:r>
                  <a:rPr lang="vi-VN" sz="1200" dirty="0">
                    <a:latin typeface="Roboto" pitchFamily="2" charset="0"/>
                    <a:ea typeface="Roboto" pitchFamily="2" charset="0"/>
                  </a:rPr>
                  <a:t>: Nếu có thay đổi chính sách hoặc gián đoạn kỹ thuật, dịch vụ có thể bị ảnh hưởng.</a:t>
                </a:r>
              </a:p>
            </p:txBody>
          </p:sp>
          <p:sp>
            <p:nvSpPr>
              <p:cNvPr id="44" name="Oval 43">
                <a:extLst>
                  <a:ext uri="{FF2B5EF4-FFF2-40B4-BE49-F238E27FC236}">
                    <a16:creationId xmlns:a16="http://schemas.microsoft.com/office/drawing/2014/main" id="{5CCA9183-3AAD-DCB8-D454-3016433A8A74}"/>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5" name="Group 44">
              <a:extLst>
                <a:ext uri="{FF2B5EF4-FFF2-40B4-BE49-F238E27FC236}">
                  <a16:creationId xmlns:a16="http://schemas.microsoft.com/office/drawing/2014/main" id="{80971E5F-C49F-C5D5-B1FE-379B0885C421}"/>
                </a:ext>
              </a:extLst>
            </p:cNvPr>
            <p:cNvGrpSpPr/>
            <p:nvPr/>
          </p:nvGrpSpPr>
          <p:grpSpPr>
            <a:xfrm>
              <a:off x="6741010" y="1549319"/>
              <a:ext cx="4499647" cy="461665"/>
              <a:chOff x="6018245" y="1443965"/>
              <a:chExt cx="4499647" cy="461665"/>
            </a:xfrm>
          </p:grpSpPr>
          <p:sp>
            <p:nvSpPr>
              <p:cNvPr id="46" name="TextBox 45">
                <a:extLst>
                  <a:ext uri="{FF2B5EF4-FFF2-40B4-BE49-F238E27FC236}">
                    <a16:creationId xmlns:a16="http://schemas.microsoft.com/office/drawing/2014/main" id="{77D1D09D-6643-A0F2-B5F6-F696C0C1B789}"/>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Yêu cầu tích hợp hệ thống</a:t>
                </a:r>
                <a:r>
                  <a:rPr lang="vi-VN" sz="1200" dirty="0">
                    <a:latin typeface="Roboto" pitchFamily="2" charset="0"/>
                    <a:ea typeface="Roboto" pitchFamily="2" charset="0"/>
                  </a:rPr>
                  <a:t>: Doanh nghiệp cần nguồn lực kỹ thuật để tích hợp API vào hệ thống hiện hữu.</a:t>
                </a:r>
              </a:p>
            </p:txBody>
          </p:sp>
          <p:sp>
            <p:nvSpPr>
              <p:cNvPr id="47" name="Oval 46">
                <a:extLst>
                  <a:ext uri="{FF2B5EF4-FFF2-40B4-BE49-F238E27FC236}">
                    <a16:creationId xmlns:a16="http://schemas.microsoft.com/office/drawing/2014/main" id="{32276F64-BF49-6F88-3909-743FA206F95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48" name="Group 47">
              <a:extLst>
                <a:ext uri="{FF2B5EF4-FFF2-40B4-BE49-F238E27FC236}">
                  <a16:creationId xmlns:a16="http://schemas.microsoft.com/office/drawing/2014/main" id="{02AD8403-E0B4-A445-E7D1-96266C96A23B}"/>
                </a:ext>
              </a:extLst>
            </p:cNvPr>
            <p:cNvGrpSpPr/>
            <p:nvPr/>
          </p:nvGrpSpPr>
          <p:grpSpPr>
            <a:xfrm>
              <a:off x="6741010" y="1989951"/>
              <a:ext cx="4499647" cy="461665"/>
              <a:chOff x="6018245" y="1443965"/>
              <a:chExt cx="4499647" cy="461665"/>
            </a:xfrm>
          </p:grpSpPr>
          <p:sp>
            <p:nvSpPr>
              <p:cNvPr id="49" name="TextBox 48">
                <a:extLst>
                  <a:ext uri="{FF2B5EF4-FFF2-40B4-BE49-F238E27FC236}">
                    <a16:creationId xmlns:a16="http://schemas.microsoft.com/office/drawing/2014/main" id="{97232C03-7D29-64BC-8FCC-F3BB414800C0}"/>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Thay đổi thói quen người dùng</a:t>
                </a:r>
                <a:r>
                  <a:rPr lang="vi-VN" sz="1200" dirty="0">
                    <a:latin typeface="Roboto" pitchFamily="2" charset="0"/>
                    <a:ea typeface="Roboto" pitchFamily="2" charset="0"/>
                  </a:rPr>
                  <a:t>: Một số người dùng quen với USB Token có thể cần thời gian thích nghi.</a:t>
                </a:r>
              </a:p>
            </p:txBody>
          </p:sp>
          <p:sp>
            <p:nvSpPr>
              <p:cNvPr id="50" name="Oval 49">
                <a:extLst>
                  <a:ext uri="{FF2B5EF4-FFF2-40B4-BE49-F238E27FC236}">
                    <a16:creationId xmlns:a16="http://schemas.microsoft.com/office/drawing/2014/main" id="{44437F13-0959-58B0-5392-E54D0D795AD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1" name="Group 50">
              <a:extLst>
                <a:ext uri="{FF2B5EF4-FFF2-40B4-BE49-F238E27FC236}">
                  <a16:creationId xmlns:a16="http://schemas.microsoft.com/office/drawing/2014/main" id="{0705658B-840D-1E46-89AD-498DFF213127}"/>
                </a:ext>
              </a:extLst>
            </p:cNvPr>
            <p:cNvGrpSpPr/>
            <p:nvPr/>
          </p:nvGrpSpPr>
          <p:grpSpPr>
            <a:xfrm>
              <a:off x="6741010" y="2430583"/>
              <a:ext cx="4499647" cy="461665"/>
              <a:chOff x="6018245" y="1443965"/>
              <a:chExt cx="4499647" cy="461665"/>
            </a:xfrm>
          </p:grpSpPr>
          <p:sp>
            <p:nvSpPr>
              <p:cNvPr id="52" name="TextBox 51">
                <a:extLst>
                  <a:ext uri="{FF2B5EF4-FFF2-40B4-BE49-F238E27FC236}">
                    <a16:creationId xmlns:a16="http://schemas.microsoft.com/office/drawing/2014/main" id="{5F1CA42C-5045-5F43-55E0-C9DCC785E211}"/>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Chi phí dịch vụ định kỳ</a:t>
                </a:r>
                <a:r>
                  <a:rPr lang="vi-VN" sz="1200" dirty="0">
                    <a:latin typeface="Roboto" pitchFamily="2" charset="0"/>
                    <a:ea typeface="Roboto" pitchFamily="2" charset="0"/>
                  </a:rPr>
                  <a:t>: Mô hình dịch vụ có thể phát sinh chi phí vận hành so với sở hữu token truyền thống</a:t>
                </a:r>
                <a:r>
                  <a:rPr lang="vi-VN" sz="1200" dirty="0"/>
                  <a:t>.</a:t>
                </a:r>
                <a:endParaRPr lang="vi-VN" sz="1200" dirty="0">
                  <a:latin typeface="Roboto" pitchFamily="2" charset="0"/>
                  <a:ea typeface="Roboto" pitchFamily="2" charset="0"/>
                </a:endParaRPr>
              </a:p>
            </p:txBody>
          </p:sp>
          <p:sp>
            <p:nvSpPr>
              <p:cNvPr id="53" name="Oval 52">
                <a:extLst>
                  <a:ext uri="{FF2B5EF4-FFF2-40B4-BE49-F238E27FC236}">
                    <a16:creationId xmlns:a16="http://schemas.microsoft.com/office/drawing/2014/main" id="{063C56DA-049F-83B9-3930-AC86423FB39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84" name="Group 83">
            <a:extLst>
              <a:ext uri="{FF2B5EF4-FFF2-40B4-BE49-F238E27FC236}">
                <a16:creationId xmlns:a16="http://schemas.microsoft.com/office/drawing/2014/main" id="{FF389BEB-874D-1223-E391-C8C7B8E9EEAD}"/>
              </a:ext>
            </a:extLst>
          </p:cNvPr>
          <p:cNvGrpSpPr/>
          <p:nvPr/>
        </p:nvGrpSpPr>
        <p:grpSpPr>
          <a:xfrm>
            <a:off x="229034" y="3843124"/>
            <a:ext cx="5752683" cy="2726817"/>
            <a:chOff x="229034" y="3843124"/>
            <a:chExt cx="5752683" cy="2726817"/>
          </a:xfrm>
        </p:grpSpPr>
        <p:sp>
          <p:nvSpPr>
            <p:cNvPr id="14" name="Oval 13">
              <a:extLst>
                <a:ext uri="{FF2B5EF4-FFF2-40B4-BE49-F238E27FC236}">
                  <a16:creationId xmlns:a16="http://schemas.microsoft.com/office/drawing/2014/main" id="{C2659FEE-1E63-0DCC-8112-5FDF4115FF9E}"/>
                </a:ext>
              </a:extLst>
            </p:cNvPr>
            <p:cNvSpPr/>
            <p:nvPr/>
          </p:nvSpPr>
          <p:spPr>
            <a:xfrm>
              <a:off x="229034" y="3843124"/>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 name="Rectangle 5">
              <a:extLst>
                <a:ext uri="{FF2B5EF4-FFF2-40B4-BE49-F238E27FC236}">
                  <a16:creationId xmlns:a16="http://schemas.microsoft.com/office/drawing/2014/main" id="{77BCA29E-8D57-05E3-0223-C17F7FF1DCFD}"/>
                </a:ext>
              </a:extLst>
            </p:cNvPr>
            <p:cNvSpPr/>
            <p:nvPr/>
          </p:nvSpPr>
          <p:spPr>
            <a:xfrm>
              <a:off x="550735" y="4163466"/>
              <a:ext cx="5430982" cy="240647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Oval 14">
              <a:extLst>
                <a:ext uri="{FF2B5EF4-FFF2-40B4-BE49-F238E27FC236}">
                  <a16:creationId xmlns:a16="http://schemas.microsoft.com/office/drawing/2014/main" id="{BB232C81-E60F-99A5-A9F0-1D0345BCFF97}"/>
                </a:ext>
              </a:extLst>
            </p:cNvPr>
            <p:cNvSpPr/>
            <p:nvPr/>
          </p:nvSpPr>
          <p:spPr>
            <a:xfrm>
              <a:off x="338373" y="3939318"/>
              <a:ext cx="875923" cy="875923"/>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22" name="Picture 21" descr="A computer with a triangle on the screen&#10;&#10;AI-generated content may be incorrect.">
              <a:extLst>
                <a:ext uri="{FF2B5EF4-FFF2-40B4-BE49-F238E27FC236}">
                  <a16:creationId xmlns:a16="http://schemas.microsoft.com/office/drawing/2014/main" id="{774F48E3-B996-1937-E964-EF1D78A8C2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539" y="4040845"/>
              <a:ext cx="672869" cy="672869"/>
            </a:xfrm>
            <a:prstGeom prst="rect">
              <a:avLst/>
            </a:prstGeom>
          </p:spPr>
        </p:pic>
        <p:sp>
          <p:nvSpPr>
            <p:cNvPr id="23" name="TextBox 22">
              <a:extLst>
                <a:ext uri="{FF2B5EF4-FFF2-40B4-BE49-F238E27FC236}">
                  <a16:creationId xmlns:a16="http://schemas.microsoft.com/office/drawing/2014/main" id="{A0117437-ACEF-2F90-3D74-36C3030C7832}"/>
                </a:ext>
              </a:extLst>
            </p:cNvPr>
            <p:cNvSpPr txBox="1"/>
            <p:nvPr/>
          </p:nvSpPr>
          <p:spPr>
            <a:xfrm>
              <a:off x="1223452" y="4263696"/>
              <a:ext cx="2596957" cy="461665"/>
            </a:xfrm>
            <a:prstGeom prst="rect">
              <a:avLst/>
            </a:prstGeom>
            <a:noFill/>
          </p:spPr>
          <p:txBody>
            <a:bodyPr wrap="square" rtlCol="0">
              <a:spAutoFit/>
            </a:bodyPr>
            <a:lstStyle/>
            <a:p>
              <a:pPr algn="ctr"/>
              <a:r>
                <a:rPr lang="vi-VN" sz="2400" b="1" dirty="0">
                  <a:solidFill>
                    <a:srgbClr val="0470DD"/>
                  </a:solidFill>
                </a:rPr>
                <a:t>THREATS</a:t>
              </a:r>
            </a:p>
          </p:txBody>
        </p:sp>
        <p:grpSp>
          <p:nvGrpSpPr>
            <p:cNvPr id="66" name="Group 65">
              <a:extLst>
                <a:ext uri="{FF2B5EF4-FFF2-40B4-BE49-F238E27FC236}">
                  <a16:creationId xmlns:a16="http://schemas.microsoft.com/office/drawing/2014/main" id="{69E500E2-CE0C-04DB-7C21-457FC5E93452}"/>
                </a:ext>
              </a:extLst>
            </p:cNvPr>
            <p:cNvGrpSpPr/>
            <p:nvPr/>
          </p:nvGrpSpPr>
          <p:grpSpPr>
            <a:xfrm>
              <a:off x="1223452" y="4811065"/>
              <a:ext cx="4499647" cy="461665"/>
              <a:chOff x="6018245" y="1443965"/>
              <a:chExt cx="4499647" cy="461665"/>
            </a:xfrm>
          </p:grpSpPr>
          <p:sp>
            <p:nvSpPr>
              <p:cNvPr id="67" name="TextBox 66">
                <a:extLst>
                  <a:ext uri="{FF2B5EF4-FFF2-40B4-BE49-F238E27FC236}">
                    <a16:creationId xmlns:a16="http://schemas.microsoft.com/office/drawing/2014/main" id="{9A901436-1F91-0D4E-A9AF-F1B3DA4F340C}"/>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Cạnh tranh từ các CA và nền tảng ký số lớn </a:t>
                </a:r>
                <a:r>
                  <a:rPr lang="vi-VN" sz="1200" dirty="0">
                    <a:latin typeface="Roboto" pitchFamily="2" charset="0"/>
                    <a:ea typeface="Roboto" pitchFamily="2" charset="0"/>
                  </a:rPr>
                  <a:t>đã có thị phần và thương hiệu mạnh.</a:t>
                </a:r>
              </a:p>
            </p:txBody>
          </p:sp>
          <p:sp>
            <p:nvSpPr>
              <p:cNvPr id="68" name="Oval 67">
                <a:extLst>
                  <a:ext uri="{FF2B5EF4-FFF2-40B4-BE49-F238E27FC236}">
                    <a16:creationId xmlns:a16="http://schemas.microsoft.com/office/drawing/2014/main" id="{5142051B-5CDA-0A4E-4C9B-186B468444D4}"/>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9" name="Group 68">
              <a:extLst>
                <a:ext uri="{FF2B5EF4-FFF2-40B4-BE49-F238E27FC236}">
                  <a16:creationId xmlns:a16="http://schemas.microsoft.com/office/drawing/2014/main" id="{EC37FCC8-5E4B-8A51-95E8-8D595A0ABF24}"/>
                </a:ext>
              </a:extLst>
            </p:cNvPr>
            <p:cNvGrpSpPr/>
            <p:nvPr/>
          </p:nvGrpSpPr>
          <p:grpSpPr>
            <a:xfrm>
              <a:off x="1223452" y="5278741"/>
              <a:ext cx="4758265" cy="276999"/>
              <a:chOff x="6018245" y="1443965"/>
              <a:chExt cx="4758265" cy="276999"/>
            </a:xfrm>
          </p:grpSpPr>
          <p:sp>
            <p:nvSpPr>
              <p:cNvPr id="70" name="TextBox 69">
                <a:extLst>
                  <a:ext uri="{FF2B5EF4-FFF2-40B4-BE49-F238E27FC236}">
                    <a16:creationId xmlns:a16="http://schemas.microsoft.com/office/drawing/2014/main" id="{2FA2C617-F391-E1E5-98E5-2CE1591B807E}"/>
                  </a:ext>
                </a:extLst>
              </p:cNvPr>
              <p:cNvSpPr txBox="1"/>
              <p:nvPr/>
            </p:nvSpPr>
            <p:spPr>
              <a:xfrm>
                <a:off x="6092138" y="1443965"/>
                <a:ext cx="4684372" cy="276999"/>
              </a:xfrm>
              <a:prstGeom prst="rect">
                <a:avLst/>
              </a:prstGeom>
              <a:noFill/>
            </p:spPr>
            <p:txBody>
              <a:bodyPr wrap="square" rtlCol="0">
                <a:spAutoFit/>
              </a:bodyPr>
              <a:lstStyle/>
              <a:p>
                <a:r>
                  <a:rPr lang="vi-VN" sz="1200" dirty="0">
                    <a:latin typeface="Roboto" pitchFamily="2" charset="0"/>
                    <a:ea typeface="Roboto" pitchFamily="2" charset="0"/>
                  </a:rPr>
                  <a:t>Thay đổi quy định pháp lý liên quan đến định danh điện tử và ký số.</a:t>
                </a:r>
              </a:p>
            </p:txBody>
          </p:sp>
          <p:sp>
            <p:nvSpPr>
              <p:cNvPr id="71" name="Oval 70">
                <a:extLst>
                  <a:ext uri="{FF2B5EF4-FFF2-40B4-BE49-F238E27FC236}">
                    <a16:creationId xmlns:a16="http://schemas.microsoft.com/office/drawing/2014/main" id="{99B870E8-DB57-3DA2-DECF-423C4FF0ADD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2" name="Group 71">
              <a:extLst>
                <a:ext uri="{FF2B5EF4-FFF2-40B4-BE49-F238E27FC236}">
                  <a16:creationId xmlns:a16="http://schemas.microsoft.com/office/drawing/2014/main" id="{FA78BF91-6230-4BB3-32E8-343F88522351}"/>
                </a:ext>
              </a:extLst>
            </p:cNvPr>
            <p:cNvGrpSpPr/>
            <p:nvPr/>
          </p:nvGrpSpPr>
          <p:grpSpPr>
            <a:xfrm>
              <a:off x="1223452" y="5561751"/>
              <a:ext cx="4499647" cy="461665"/>
              <a:chOff x="6018245" y="1443965"/>
              <a:chExt cx="4499647" cy="461665"/>
            </a:xfrm>
          </p:grpSpPr>
          <p:sp>
            <p:nvSpPr>
              <p:cNvPr id="73" name="TextBox 72">
                <a:extLst>
                  <a:ext uri="{FF2B5EF4-FFF2-40B4-BE49-F238E27FC236}">
                    <a16:creationId xmlns:a16="http://schemas.microsoft.com/office/drawing/2014/main" id="{929039C3-CDE6-6757-0D06-B45B5C6E8AEA}"/>
                  </a:ext>
                </a:extLst>
              </p:cNvPr>
              <p:cNvSpPr txBox="1"/>
              <p:nvPr/>
            </p:nvSpPr>
            <p:spPr>
              <a:xfrm>
                <a:off x="6092138" y="1443965"/>
                <a:ext cx="4425754" cy="461665"/>
              </a:xfrm>
              <a:prstGeom prst="rect">
                <a:avLst/>
              </a:prstGeom>
              <a:noFill/>
            </p:spPr>
            <p:txBody>
              <a:bodyPr wrap="square" rtlCol="0">
                <a:spAutoFit/>
              </a:bodyPr>
              <a:lstStyle/>
              <a:p>
                <a:r>
                  <a:rPr lang="vi-VN" sz="1200" dirty="0">
                    <a:latin typeface="Roboto" pitchFamily="2" charset="0"/>
                    <a:ea typeface="Roboto" pitchFamily="2" charset="0"/>
                  </a:rPr>
                  <a:t>Rủi ro an ninh mạng nếu doanh nghiệp triển khai không đúng cấu hình ATTT.</a:t>
                </a:r>
              </a:p>
            </p:txBody>
          </p:sp>
          <p:sp>
            <p:nvSpPr>
              <p:cNvPr id="74" name="Oval 73">
                <a:extLst>
                  <a:ext uri="{FF2B5EF4-FFF2-40B4-BE49-F238E27FC236}">
                    <a16:creationId xmlns:a16="http://schemas.microsoft.com/office/drawing/2014/main" id="{165CFF78-67A5-F185-F1FD-48BA2C64EFC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5" name="Group 74">
              <a:extLst>
                <a:ext uri="{FF2B5EF4-FFF2-40B4-BE49-F238E27FC236}">
                  <a16:creationId xmlns:a16="http://schemas.microsoft.com/office/drawing/2014/main" id="{4585597B-88CF-2CF3-99E6-FEEA0DCC0ED6}"/>
                </a:ext>
              </a:extLst>
            </p:cNvPr>
            <p:cNvGrpSpPr/>
            <p:nvPr/>
          </p:nvGrpSpPr>
          <p:grpSpPr>
            <a:xfrm>
              <a:off x="1223452" y="6029427"/>
              <a:ext cx="4499647" cy="461665"/>
              <a:chOff x="6018245" y="1443965"/>
              <a:chExt cx="4499647" cy="461665"/>
            </a:xfrm>
          </p:grpSpPr>
          <p:sp>
            <p:nvSpPr>
              <p:cNvPr id="76" name="TextBox 75">
                <a:extLst>
                  <a:ext uri="{FF2B5EF4-FFF2-40B4-BE49-F238E27FC236}">
                    <a16:creationId xmlns:a16="http://schemas.microsoft.com/office/drawing/2014/main" id="{7ACBCEE9-B65E-DBCB-958E-4B1D6D76B7D6}"/>
                  </a:ext>
                </a:extLst>
              </p:cNvPr>
              <p:cNvSpPr txBox="1"/>
              <p:nvPr/>
            </p:nvSpPr>
            <p:spPr>
              <a:xfrm>
                <a:off x="6092138" y="1443965"/>
                <a:ext cx="4425754" cy="461665"/>
              </a:xfrm>
              <a:prstGeom prst="rect">
                <a:avLst/>
              </a:prstGeom>
              <a:noFill/>
            </p:spPr>
            <p:txBody>
              <a:bodyPr wrap="square" rtlCol="0">
                <a:spAutoFit/>
              </a:bodyPr>
              <a:lstStyle/>
              <a:p>
                <a:r>
                  <a:rPr lang="vi-VN" sz="1200" dirty="0">
                    <a:latin typeface="Roboto" pitchFamily="2" charset="0"/>
                    <a:ea typeface="Roboto" pitchFamily="2" charset="0"/>
                  </a:rPr>
                  <a:t>Tâm lý e ngại của tổ chức lớn khi chuyển từ mô hình token truyền thống sang ký số từ xa.</a:t>
                </a:r>
              </a:p>
            </p:txBody>
          </p:sp>
          <p:sp>
            <p:nvSpPr>
              <p:cNvPr id="77" name="Oval 76">
                <a:extLst>
                  <a:ext uri="{FF2B5EF4-FFF2-40B4-BE49-F238E27FC236}">
                    <a16:creationId xmlns:a16="http://schemas.microsoft.com/office/drawing/2014/main" id="{65C2C2EB-58DC-8EE5-77F4-D5C4B889BB5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83" name="Group 82">
            <a:extLst>
              <a:ext uri="{FF2B5EF4-FFF2-40B4-BE49-F238E27FC236}">
                <a16:creationId xmlns:a16="http://schemas.microsoft.com/office/drawing/2014/main" id="{AD012DBC-2C7C-96FD-382F-9AEADF57611B}"/>
              </a:ext>
            </a:extLst>
          </p:cNvPr>
          <p:cNvGrpSpPr/>
          <p:nvPr/>
        </p:nvGrpSpPr>
        <p:grpSpPr>
          <a:xfrm>
            <a:off x="6197600" y="3237407"/>
            <a:ext cx="5826570" cy="3047938"/>
            <a:chOff x="6197600" y="3237407"/>
            <a:chExt cx="5826570" cy="3047938"/>
          </a:xfrm>
        </p:grpSpPr>
        <p:sp>
          <p:nvSpPr>
            <p:cNvPr id="16" name="Oval 15">
              <a:extLst>
                <a:ext uri="{FF2B5EF4-FFF2-40B4-BE49-F238E27FC236}">
                  <a16:creationId xmlns:a16="http://schemas.microsoft.com/office/drawing/2014/main" id="{C6CBE5D4-0637-0815-B89D-55DBDDFD75A4}"/>
                </a:ext>
              </a:extLst>
            </p:cNvPr>
            <p:cNvSpPr/>
            <p:nvPr/>
          </p:nvSpPr>
          <p:spPr>
            <a:xfrm>
              <a:off x="10955861" y="3237407"/>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Rectangle 7">
              <a:extLst>
                <a:ext uri="{FF2B5EF4-FFF2-40B4-BE49-F238E27FC236}">
                  <a16:creationId xmlns:a16="http://schemas.microsoft.com/office/drawing/2014/main" id="{E439A493-A8F8-9387-F42B-EEC14F371131}"/>
                </a:ext>
              </a:extLst>
            </p:cNvPr>
            <p:cNvSpPr/>
            <p:nvPr/>
          </p:nvSpPr>
          <p:spPr>
            <a:xfrm>
              <a:off x="6197600" y="3523672"/>
              <a:ext cx="5430982" cy="2761673"/>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D15A9BC9-FA6F-D00A-7EC3-DD96D4D50481}"/>
                </a:ext>
              </a:extLst>
            </p:cNvPr>
            <p:cNvSpPr/>
            <p:nvPr/>
          </p:nvSpPr>
          <p:spPr>
            <a:xfrm>
              <a:off x="11052054" y="3333600"/>
              <a:ext cx="875923" cy="875923"/>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24" name="TextBox 23">
              <a:extLst>
                <a:ext uri="{FF2B5EF4-FFF2-40B4-BE49-F238E27FC236}">
                  <a16:creationId xmlns:a16="http://schemas.microsoft.com/office/drawing/2014/main" id="{6B0BD4BC-9410-C6A7-099A-B86A7F7CE56F}"/>
                </a:ext>
              </a:extLst>
            </p:cNvPr>
            <p:cNvSpPr txBox="1"/>
            <p:nvPr/>
          </p:nvSpPr>
          <p:spPr>
            <a:xfrm>
              <a:off x="7897088" y="3598807"/>
              <a:ext cx="3058771" cy="461665"/>
            </a:xfrm>
            <a:prstGeom prst="rect">
              <a:avLst/>
            </a:prstGeom>
            <a:noFill/>
          </p:spPr>
          <p:txBody>
            <a:bodyPr wrap="square" rtlCol="0">
              <a:spAutoFit/>
            </a:bodyPr>
            <a:lstStyle/>
            <a:p>
              <a:pPr algn="ctr"/>
              <a:r>
                <a:rPr lang="vi-VN" sz="2400" b="1" dirty="0">
                  <a:solidFill>
                    <a:srgbClr val="0470DD"/>
                  </a:solidFill>
                </a:rPr>
                <a:t>OPPORTUNITIES</a:t>
              </a:r>
            </a:p>
          </p:txBody>
        </p:sp>
        <p:pic>
          <p:nvPicPr>
            <p:cNvPr id="25" name="Picture 24" descr="A hand and keys on a black background&#10;&#10;AI-generated content may be incorrect.">
              <a:extLst>
                <a:ext uri="{FF2B5EF4-FFF2-40B4-BE49-F238E27FC236}">
                  <a16:creationId xmlns:a16="http://schemas.microsoft.com/office/drawing/2014/main" id="{0C6F29A0-3274-E82B-F8E4-C5A492A1F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9905" y="3471451"/>
              <a:ext cx="600221" cy="600221"/>
            </a:xfrm>
            <a:prstGeom prst="rect">
              <a:avLst/>
            </a:prstGeom>
          </p:spPr>
        </p:pic>
        <p:grpSp>
          <p:nvGrpSpPr>
            <p:cNvPr id="54" name="Group 53">
              <a:extLst>
                <a:ext uri="{FF2B5EF4-FFF2-40B4-BE49-F238E27FC236}">
                  <a16:creationId xmlns:a16="http://schemas.microsoft.com/office/drawing/2014/main" id="{E37C8BCC-EFF1-762E-60CC-7D42B28A3444}"/>
                </a:ext>
              </a:extLst>
            </p:cNvPr>
            <p:cNvGrpSpPr/>
            <p:nvPr/>
          </p:nvGrpSpPr>
          <p:grpSpPr>
            <a:xfrm>
              <a:off x="6741010" y="4110905"/>
              <a:ext cx="4716981" cy="276999"/>
              <a:chOff x="6018245" y="1443965"/>
              <a:chExt cx="4716981" cy="276999"/>
            </a:xfrm>
          </p:grpSpPr>
          <p:sp>
            <p:nvSpPr>
              <p:cNvPr id="55" name="TextBox 54">
                <a:extLst>
                  <a:ext uri="{FF2B5EF4-FFF2-40B4-BE49-F238E27FC236}">
                    <a16:creationId xmlns:a16="http://schemas.microsoft.com/office/drawing/2014/main" id="{5E64EC08-7C9E-B557-D52A-AB90A465DF28}"/>
                  </a:ext>
                </a:extLst>
              </p:cNvPr>
              <p:cNvSpPr txBox="1"/>
              <p:nvPr/>
            </p:nvSpPr>
            <p:spPr>
              <a:xfrm>
                <a:off x="6092137" y="1443965"/>
                <a:ext cx="4643089" cy="276999"/>
              </a:xfrm>
              <a:prstGeom prst="rect">
                <a:avLst/>
              </a:prstGeom>
              <a:noFill/>
            </p:spPr>
            <p:txBody>
              <a:bodyPr wrap="square" rtlCol="0">
                <a:spAutoFit/>
              </a:bodyPr>
              <a:lstStyle/>
              <a:p>
                <a:r>
                  <a:rPr lang="vi-VN" sz="1200" dirty="0">
                    <a:latin typeface="Roboto" pitchFamily="2" charset="0"/>
                    <a:ea typeface="Roboto" pitchFamily="2" charset="0"/>
                  </a:rPr>
                  <a:t>Xu hướng bắt buộc chuyển đổi số và giao dịch điện tử tại Việt Nam.</a:t>
                </a:r>
              </a:p>
            </p:txBody>
          </p:sp>
          <p:sp>
            <p:nvSpPr>
              <p:cNvPr id="56" name="Oval 55">
                <a:extLst>
                  <a:ext uri="{FF2B5EF4-FFF2-40B4-BE49-F238E27FC236}">
                    <a16:creationId xmlns:a16="http://schemas.microsoft.com/office/drawing/2014/main" id="{45C5ACA6-A431-35DF-C5A0-DB9445B79A2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7" name="Group 56">
              <a:extLst>
                <a:ext uri="{FF2B5EF4-FFF2-40B4-BE49-F238E27FC236}">
                  <a16:creationId xmlns:a16="http://schemas.microsoft.com/office/drawing/2014/main" id="{22E583D4-7919-D408-0735-60046E249883}"/>
                </a:ext>
              </a:extLst>
            </p:cNvPr>
            <p:cNvGrpSpPr/>
            <p:nvPr/>
          </p:nvGrpSpPr>
          <p:grpSpPr>
            <a:xfrm>
              <a:off x="6741010" y="4423287"/>
              <a:ext cx="4499647" cy="461665"/>
              <a:chOff x="6018245" y="1443965"/>
              <a:chExt cx="4499647" cy="461665"/>
            </a:xfrm>
          </p:grpSpPr>
          <p:sp>
            <p:nvSpPr>
              <p:cNvPr id="58" name="TextBox 57">
                <a:extLst>
                  <a:ext uri="{FF2B5EF4-FFF2-40B4-BE49-F238E27FC236}">
                    <a16:creationId xmlns:a16="http://schemas.microsoft.com/office/drawing/2014/main" id="{C6081A7C-D0E6-DA24-2743-B950E3A652DA}"/>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Gia tăng sử dụng VNeID trong dịch vụ công và thương mại </a:t>
                </a:r>
                <a:r>
                  <a:rPr lang="vi-VN" sz="1200" dirty="0">
                    <a:latin typeface="Roboto" pitchFamily="2" charset="0"/>
                    <a:ea typeface="Roboto" pitchFamily="2" charset="0"/>
                  </a:rPr>
                  <a:t>→ tạo điều kiện phổ cập ký số từ xa.</a:t>
                </a:r>
              </a:p>
            </p:txBody>
          </p:sp>
          <p:sp>
            <p:nvSpPr>
              <p:cNvPr id="59" name="Oval 58">
                <a:extLst>
                  <a:ext uri="{FF2B5EF4-FFF2-40B4-BE49-F238E27FC236}">
                    <a16:creationId xmlns:a16="http://schemas.microsoft.com/office/drawing/2014/main" id="{B8D7B511-2EBA-4B24-EC03-28FFE80509D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0" name="Group 59">
              <a:extLst>
                <a:ext uri="{FF2B5EF4-FFF2-40B4-BE49-F238E27FC236}">
                  <a16:creationId xmlns:a16="http://schemas.microsoft.com/office/drawing/2014/main" id="{51C362A3-5A1C-1E47-6952-647AB5CCA9DA}"/>
                </a:ext>
              </a:extLst>
            </p:cNvPr>
            <p:cNvGrpSpPr/>
            <p:nvPr/>
          </p:nvGrpSpPr>
          <p:grpSpPr>
            <a:xfrm>
              <a:off x="6741010" y="4920335"/>
              <a:ext cx="4499647" cy="276999"/>
              <a:chOff x="6018245" y="1443965"/>
              <a:chExt cx="4499647" cy="276999"/>
            </a:xfrm>
          </p:grpSpPr>
          <p:sp>
            <p:nvSpPr>
              <p:cNvPr id="61" name="TextBox 60">
                <a:extLst>
                  <a:ext uri="{FF2B5EF4-FFF2-40B4-BE49-F238E27FC236}">
                    <a16:creationId xmlns:a16="http://schemas.microsoft.com/office/drawing/2014/main" id="{2E0E1FEC-2917-FEF1-B1B6-ED3FE5B68A8C}"/>
                  </a:ext>
                </a:extLst>
              </p:cNvPr>
              <p:cNvSpPr txBox="1"/>
              <p:nvPr/>
            </p:nvSpPr>
            <p:spPr>
              <a:xfrm>
                <a:off x="6092138" y="1443965"/>
                <a:ext cx="4425754" cy="276999"/>
              </a:xfrm>
              <a:prstGeom prst="rect">
                <a:avLst/>
              </a:prstGeom>
              <a:noFill/>
            </p:spPr>
            <p:txBody>
              <a:bodyPr wrap="square" rtlCol="0">
                <a:spAutoFit/>
              </a:bodyPr>
              <a:lstStyle/>
              <a:p>
                <a:r>
                  <a:rPr lang="vi-VN" sz="1200" dirty="0">
                    <a:latin typeface="Roboto" pitchFamily="2" charset="0"/>
                    <a:ea typeface="Roboto" pitchFamily="2" charset="0"/>
                  </a:rPr>
                  <a:t>Bùng nổ Thương mại điện tử và hợp đồng điện tử.</a:t>
                </a:r>
              </a:p>
            </p:txBody>
          </p:sp>
          <p:sp>
            <p:nvSpPr>
              <p:cNvPr id="62" name="Oval 61">
                <a:extLst>
                  <a:ext uri="{FF2B5EF4-FFF2-40B4-BE49-F238E27FC236}">
                    <a16:creationId xmlns:a16="http://schemas.microsoft.com/office/drawing/2014/main" id="{CD35D568-48A3-DE11-7BD1-DD9FD62940B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63" name="Group 62">
              <a:extLst>
                <a:ext uri="{FF2B5EF4-FFF2-40B4-BE49-F238E27FC236}">
                  <a16:creationId xmlns:a16="http://schemas.microsoft.com/office/drawing/2014/main" id="{CF61D093-E8DC-CD1D-FEC5-20415EDC39A8}"/>
                </a:ext>
              </a:extLst>
            </p:cNvPr>
            <p:cNvGrpSpPr/>
            <p:nvPr/>
          </p:nvGrpSpPr>
          <p:grpSpPr>
            <a:xfrm>
              <a:off x="6741010" y="5232717"/>
              <a:ext cx="4499647" cy="276999"/>
              <a:chOff x="6018245" y="1443965"/>
              <a:chExt cx="4499647" cy="276999"/>
            </a:xfrm>
          </p:grpSpPr>
          <p:sp>
            <p:nvSpPr>
              <p:cNvPr id="64" name="TextBox 63">
                <a:extLst>
                  <a:ext uri="{FF2B5EF4-FFF2-40B4-BE49-F238E27FC236}">
                    <a16:creationId xmlns:a16="http://schemas.microsoft.com/office/drawing/2014/main" id="{A24000A9-DD97-BCD8-7A32-0BA16E9C22ED}"/>
                  </a:ext>
                </a:extLst>
              </p:cNvPr>
              <p:cNvSpPr txBox="1"/>
              <p:nvPr/>
            </p:nvSpPr>
            <p:spPr>
              <a:xfrm>
                <a:off x="6092138" y="1443965"/>
                <a:ext cx="4425754" cy="276999"/>
              </a:xfrm>
              <a:prstGeom prst="rect">
                <a:avLst/>
              </a:prstGeom>
              <a:noFill/>
            </p:spPr>
            <p:txBody>
              <a:bodyPr wrap="square" rtlCol="0">
                <a:spAutoFit/>
              </a:bodyPr>
              <a:lstStyle/>
              <a:p>
                <a:r>
                  <a:rPr lang="vi-VN" sz="1200" dirty="0">
                    <a:latin typeface="Roboto" pitchFamily="2" charset="0"/>
                    <a:ea typeface="Roboto" pitchFamily="2" charset="0"/>
                  </a:rPr>
                  <a:t>Nhu cầu làm việc từ xa, mobile-first sau đại dịch</a:t>
                </a:r>
                <a:r>
                  <a:rPr lang="vi-VN" sz="1200" dirty="0"/>
                  <a:t>.</a:t>
                </a:r>
                <a:endParaRPr lang="vi-VN" sz="1200" dirty="0">
                  <a:latin typeface="Roboto" pitchFamily="2" charset="0"/>
                  <a:ea typeface="Roboto" pitchFamily="2" charset="0"/>
                </a:endParaRPr>
              </a:p>
            </p:txBody>
          </p:sp>
          <p:sp>
            <p:nvSpPr>
              <p:cNvPr id="65" name="Oval 64">
                <a:extLst>
                  <a:ext uri="{FF2B5EF4-FFF2-40B4-BE49-F238E27FC236}">
                    <a16:creationId xmlns:a16="http://schemas.microsoft.com/office/drawing/2014/main" id="{DD1DEB0B-B0B7-D192-1957-B1B2C68C07C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5" name="Group 4">
              <a:extLst>
                <a:ext uri="{FF2B5EF4-FFF2-40B4-BE49-F238E27FC236}">
                  <a16:creationId xmlns:a16="http://schemas.microsoft.com/office/drawing/2014/main" id="{9A6B32CF-E4E1-477E-E697-8F6F13D7F955}"/>
                </a:ext>
              </a:extLst>
            </p:cNvPr>
            <p:cNvGrpSpPr/>
            <p:nvPr/>
          </p:nvGrpSpPr>
          <p:grpSpPr>
            <a:xfrm>
              <a:off x="6741010" y="5545100"/>
              <a:ext cx="4499647" cy="461665"/>
              <a:chOff x="6018245" y="1443965"/>
              <a:chExt cx="4499647" cy="461665"/>
            </a:xfrm>
          </p:grpSpPr>
          <p:sp>
            <p:nvSpPr>
              <p:cNvPr id="11" name="TextBox 10">
                <a:extLst>
                  <a:ext uri="{FF2B5EF4-FFF2-40B4-BE49-F238E27FC236}">
                    <a16:creationId xmlns:a16="http://schemas.microsoft.com/office/drawing/2014/main" id="{7B9C3D87-546E-4E75-53F8-2541EC88E64A}"/>
                  </a:ext>
                </a:extLst>
              </p:cNvPr>
              <p:cNvSpPr txBox="1"/>
              <p:nvPr/>
            </p:nvSpPr>
            <p:spPr>
              <a:xfrm>
                <a:off x="6092138" y="1443965"/>
                <a:ext cx="4425754" cy="461665"/>
              </a:xfrm>
              <a:prstGeom prst="rect">
                <a:avLst/>
              </a:prstGeom>
              <a:noFill/>
            </p:spPr>
            <p:txBody>
              <a:bodyPr wrap="square" rtlCol="0">
                <a:spAutoFit/>
              </a:bodyPr>
              <a:lstStyle/>
              <a:p>
                <a:r>
                  <a:rPr lang="vi-VN" sz="1200" dirty="0">
                    <a:latin typeface="Roboto" pitchFamily="2" charset="0"/>
                    <a:ea typeface="Roboto" pitchFamily="2" charset="0"/>
                  </a:rPr>
                  <a:t>Khả năng trở thành </a:t>
                </a:r>
                <a:r>
                  <a:rPr lang="vi-VN" sz="1200" b="1" dirty="0">
                    <a:latin typeface="Roboto" pitchFamily="2" charset="0"/>
                    <a:ea typeface="Roboto" pitchFamily="2" charset="0"/>
                  </a:rPr>
                  <a:t>chuẩn ký số tích hợp mặc định trong các nền tảng ERP/Fintech/Edtech</a:t>
                </a:r>
                <a:r>
                  <a:rPr lang="vi-VN" sz="1200" dirty="0">
                    <a:latin typeface="Roboto" pitchFamily="2" charset="0"/>
                    <a:ea typeface="Roboto" pitchFamily="2" charset="0"/>
                  </a:rPr>
                  <a:t>.</a:t>
                </a:r>
              </a:p>
            </p:txBody>
          </p:sp>
          <p:sp>
            <p:nvSpPr>
              <p:cNvPr id="26" name="Oval 25">
                <a:extLst>
                  <a:ext uri="{FF2B5EF4-FFF2-40B4-BE49-F238E27FC236}">
                    <a16:creationId xmlns:a16="http://schemas.microsoft.com/office/drawing/2014/main" id="{ECAB4B89-ADDD-4598-FC58-737531021EC0}"/>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grpSp>
        <p:nvGrpSpPr>
          <p:cNvPr id="27" name="Group 26">
            <a:extLst>
              <a:ext uri="{FF2B5EF4-FFF2-40B4-BE49-F238E27FC236}">
                <a16:creationId xmlns:a16="http://schemas.microsoft.com/office/drawing/2014/main" id="{EB941B15-1BFF-56C1-108A-AB9811A23F12}"/>
              </a:ext>
            </a:extLst>
          </p:cNvPr>
          <p:cNvGrpSpPr/>
          <p:nvPr/>
        </p:nvGrpSpPr>
        <p:grpSpPr>
          <a:xfrm>
            <a:off x="264023" y="38500"/>
            <a:ext cx="5730377" cy="3662405"/>
            <a:chOff x="264023" y="38500"/>
            <a:chExt cx="5730377" cy="3662405"/>
          </a:xfrm>
        </p:grpSpPr>
        <p:sp>
          <p:nvSpPr>
            <p:cNvPr id="9" name="Oval 8">
              <a:extLst>
                <a:ext uri="{FF2B5EF4-FFF2-40B4-BE49-F238E27FC236}">
                  <a16:creationId xmlns:a16="http://schemas.microsoft.com/office/drawing/2014/main" id="{46B10DB8-A9EA-37B5-446F-80D83FEF9C7B}"/>
                </a:ext>
              </a:extLst>
            </p:cNvPr>
            <p:cNvSpPr/>
            <p:nvPr/>
          </p:nvSpPr>
          <p:spPr>
            <a:xfrm>
              <a:off x="264023" y="38500"/>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4" name="Rectangle 3">
              <a:extLst>
                <a:ext uri="{FF2B5EF4-FFF2-40B4-BE49-F238E27FC236}">
                  <a16:creationId xmlns:a16="http://schemas.microsoft.com/office/drawing/2014/main" id="{55DDCDC5-C268-675C-FAB7-B72A5FB94A26}"/>
                </a:ext>
              </a:extLst>
            </p:cNvPr>
            <p:cNvSpPr/>
            <p:nvPr/>
          </p:nvSpPr>
          <p:spPr>
            <a:xfrm>
              <a:off x="563418" y="353196"/>
              <a:ext cx="5430982" cy="334770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Oval 9">
              <a:extLst>
                <a:ext uri="{FF2B5EF4-FFF2-40B4-BE49-F238E27FC236}">
                  <a16:creationId xmlns:a16="http://schemas.microsoft.com/office/drawing/2014/main" id="{30A08CC0-54D2-4794-BAB4-E574151C80CE}"/>
                </a:ext>
              </a:extLst>
            </p:cNvPr>
            <p:cNvSpPr/>
            <p:nvPr/>
          </p:nvSpPr>
          <p:spPr>
            <a:xfrm>
              <a:off x="360216" y="134693"/>
              <a:ext cx="875923" cy="875923"/>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8" name="TextBox 17">
              <a:extLst>
                <a:ext uri="{FF2B5EF4-FFF2-40B4-BE49-F238E27FC236}">
                  <a16:creationId xmlns:a16="http://schemas.microsoft.com/office/drawing/2014/main" id="{5CA43296-5BCD-44CE-8371-7873212A93ED}"/>
                </a:ext>
              </a:extLst>
            </p:cNvPr>
            <p:cNvSpPr txBox="1"/>
            <p:nvPr/>
          </p:nvSpPr>
          <p:spPr>
            <a:xfrm>
              <a:off x="1236136" y="436540"/>
              <a:ext cx="2596956" cy="461665"/>
            </a:xfrm>
            <a:prstGeom prst="rect">
              <a:avLst/>
            </a:prstGeom>
            <a:noFill/>
          </p:spPr>
          <p:txBody>
            <a:bodyPr wrap="square" rtlCol="0">
              <a:spAutoFit/>
            </a:bodyPr>
            <a:lstStyle/>
            <a:p>
              <a:pPr algn="ctr"/>
              <a:r>
                <a:rPr lang="vi-VN" sz="2400" b="1" dirty="0">
                  <a:solidFill>
                    <a:srgbClr val="0470DD"/>
                  </a:solidFill>
                </a:rPr>
                <a:t>STRENGTHS</a:t>
              </a:r>
            </a:p>
          </p:txBody>
        </p:sp>
        <p:pic>
          <p:nvPicPr>
            <p:cNvPr id="19" name="Picture 18">
              <a:extLst>
                <a:ext uri="{FF2B5EF4-FFF2-40B4-BE49-F238E27FC236}">
                  <a16:creationId xmlns:a16="http://schemas.microsoft.com/office/drawing/2014/main" id="{7C640CBB-42A1-BBC8-9A8B-7DB0B80A864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476382" y="250859"/>
              <a:ext cx="643590" cy="643590"/>
            </a:xfrm>
            <a:prstGeom prst="rect">
              <a:avLst/>
            </a:prstGeom>
          </p:spPr>
        </p:pic>
        <p:grpSp>
          <p:nvGrpSpPr>
            <p:cNvPr id="30" name="Group 29">
              <a:extLst>
                <a:ext uri="{FF2B5EF4-FFF2-40B4-BE49-F238E27FC236}">
                  <a16:creationId xmlns:a16="http://schemas.microsoft.com/office/drawing/2014/main" id="{22B4FB47-A66D-2EB6-34F2-1AC5F6242770}"/>
                </a:ext>
              </a:extLst>
            </p:cNvPr>
            <p:cNvGrpSpPr/>
            <p:nvPr/>
          </p:nvGrpSpPr>
          <p:grpSpPr>
            <a:xfrm>
              <a:off x="1236135" y="895667"/>
              <a:ext cx="4499647" cy="461665"/>
              <a:chOff x="6018245" y="1443965"/>
              <a:chExt cx="4499647" cy="461665"/>
            </a:xfrm>
          </p:grpSpPr>
          <p:sp>
            <p:nvSpPr>
              <p:cNvPr id="31" name="TextBox 30">
                <a:extLst>
                  <a:ext uri="{FF2B5EF4-FFF2-40B4-BE49-F238E27FC236}">
                    <a16:creationId xmlns:a16="http://schemas.microsoft.com/office/drawing/2014/main" id="{92AA1667-FA3A-ED9E-78A0-6A7B2194011C}"/>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Dựa trên VNeID</a:t>
                </a:r>
                <a:r>
                  <a:rPr lang="vi-VN" sz="1200" dirty="0">
                    <a:latin typeface="Roboto" pitchFamily="2" charset="0"/>
                    <a:ea typeface="Roboto" pitchFamily="2" charset="0"/>
                  </a:rPr>
                  <a:t>: Xác thực mức độ cao (Level 2), tạo lợi thế về tính pháp lý và độ tin cậy.</a:t>
                </a:r>
              </a:p>
            </p:txBody>
          </p:sp>
          <p:sp>
            <p:nvSpPr>
              <p:cNvPr id="32" name="Oval 31">
                <a:extLst>
                  <a:ext uri="{FF2B5EF4-FFF2-40B4-BE49-F238E27FC236}">
                    <a16:creationId xmlns:a16="http://schemas.microsoft.com/office/drawing/2014/main" id="{0B3053A2-200D-D686-7C82-D0D954B6A0B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3" name="Group 32">
              <a:extLst>
                <a:ext uri="{FF2B5EF4-FFF2-40B4-BE49-F238E27FC236}">
                  <a16:creationId xmlns:a16="http://schemas.microsoft.com/office/drawing/2014/main" id="{B543A5A7-D1A8-EFA2-5966-9BBAEE52E82C}"/>
                </a:ext>
              </a:extLst>
            </p:cNvPr>
            <p:cNvGrpSpPr/>
            <p:nvPr/>
          </p:nvGrpSpPr>
          <p:grpSpPr>
            <a:xfrm>
              <a:off x="1236135" y="1344342"/>
              <a:ext cx="4499647" cy="461665"/>
              <a:chOff x="6018245" y="1443965"/>
              <a:chExt cx="4499647" cy="461665"/>
            </a:xfrm>
          </p:grpSpPr>
          <p:sp>
            <p:nvSpPr>
              <p:cNvPr id="34" name="TextBox 33">
                <a:extLst>
                  <a:ext uri="{FF2B5EF4-FFF2-40B4-BE49-F238E27FC236}">
                    <a16:creationId xmlns:a16="http://schemas.microsoft.com/office/drawing/2014/main" id="{027B5D84-E4C1-F14D-8597-8F42C475AA1B}"/>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Không cần phần cứng cục bộ</a:t>
                </a:r>
                <a:r>
                  <a:rPr lang="vi-VN" sz="1200" dirty="0">
                    <a:latin typeface="Roboto" pitchFamily="2" charset="0"/>
                    <a:ea typeface="Roboto" pitchFamily="2" charset="0"/>
                  </a:rPr>
                  <a:t>: Loại bỏ USB Token/Smartcard → giảm chi phí quản lý, hỗ trợ và rủi ro mất thiết bị.</a:t>
                </a:r>
              </a:p>
            </p:txBody>
          </p:sp>
          <p:sp>
            <p:nvSpPr>
              <p:cNvPr id="35" name="Oval 34">
                <a:extLst>
                  <a:ext uri="{FF2B5EF4-FFF2-40B4-BE49-F238E27FC236}">
                    <a16:creationId xmlns:a16="http://schemas.microsoft.com/office/drawing/2014/main" id="{358FAB5D-8C8A-C83F-05A6-47BD464D3F45}"/>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6" name="Group 35">
              <a:extLst>
                <a:ext uri="{FF2B5EF4-FFF2-40B4-BE49-F238E27FC236}">
                  <a16:creationId xmlns:a16="http://schemas.microsoft.com/office/drawing/2014/main" id="{0D157E0F-27BC-5817-A71B-57DB4CC150B4}"/>
                </a:ext>
              </a:extLst>
            </p:cNvPr>
            <p:cNvGrpSpPr/>
            <p:nvPr/>
          </p:nvGrpSpPr>
          <p:grpSpPr>
            <a:xfrm>
              <a:off x="1236135" y="1793017"/>
              <a:ext cx="4499647" cy="646331"/>
              <a:chOff x="6018245" y="1443965"/>
              <a:chExt cx="4499647" cy="646331"/>
            </a:xfrm>
          </p:grpSpPr>
          <p:sp>
            <p:nvSpPr>
              <p:cNvPr id="37" name="TextBox 36">
                <a:extLst>
                  <a:ext uri="{FF2B5EF4-FFF2-40B4-BE49-F238E27FC236}">
                    <a16:creationId xmlns:a16="http://schemas.microsoft.com/office/drawing/2014/main" id="{5460360A-304C-DDA2-D350-61B27CC935CC}"/>
                  </a:ext>
                </a:extLst>
              </p:cNvPr>
              <p:cNvSpPr txBox="1"/>
              <p:nvPr/>
            </p:nvSpPr>
            <p:spPr>
              <a:xfrm>
                <a:off x="6092138" y="1443965"/>
                <a:ext cx="4425754" cy="646331"/>
              </a:xfrm>
              <a:prstGeom prst="rect">
                <a:avLst/>
              </a:prstGeom>
              <a:noFill/>
            </p:spPr>
            <p:txBody>
              <a:bodyPr wrap="square" rtlCol="0">
                <a:spAutoFit/>
              </a:bodyPr>
              <a:lstStyle/>
              <a:p>
                <a:r>
                  <a:rPr lang="vi-VN" sz="1200" b="1" dirty="0">
                    <a:latin typeface="Roboto" pitchFamily="2" charset="0"/>
                    <a:ea typeface="Roboto" pitchFamily="2" charset="0"/>
                  </a:rPr>
                  <a:t>Ký trực tiếp trong ứng dụng</a:t>
                </a:r>
                <a:r>
                  <a:rPr lang="vi-VN" sz="1200" dirty="0">
                    <a:latin typeface="Roboto" pitchFamily="2" charset="0"/>
                    <a:ea typeface="Roboto" pitchFamily="2" charset="0"/>
                  </a:rPr>
                  <a:t>: Tích hợp Adobe, MS Office và hệ thống nghiệp vụ → không cần upload file ra ngoài, giữ nguyên định dạng tệp.</a:t>
                </a:r>
              </a:p>
            </p:txBody>
          </p:sp>
          <p:sp>
            <p:nvSpPr>
              <p:cNvPr id="38" name="Oval 37">
                <a:extLst>
                  <a:ext uri="{FF2B5EF4-FFF2-40B4-BE49-F238E27FC236}">
                    <a16:creationId xmlns:a16="http://schemas.microsoft.com/office/drawing/2014/main" id="{C2DC98A1-1163-41B1-C7DB-DE450E78B14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39" name="Group 38">
              <a:extLst>
                <a:ext uri="{FF2B5EF4-FFF2-40B4-BE49-F238E27FC236}">
                  <a16:creationId xmlns:a16="http://schemas.microsoft.com/office/drawing/2014/main" id="{1712C09E-FC01-96AA-9A7B-6E48A183B81B}"/>
                </a:ext>
              </a:extLst>
            </p:cNvPr>
            <p:cNvGrpSpPr/>
            <p:nvPr/>
          </p:nvGrpSpPr>
          <p:grpSpPr>
            <a:xfrm>
              <a:off x="1236135" y="2426358"/>
              <a:ext cx="4499647" cy="461665"/>
              <a:chOff x="6018245" y="1443965"/>
              <a:chExt cx="4499647" cy="461665"/>
            </a:xfrm>
          </p:grpSpPr>
          <p:sp>
            <p:nvSpPr>
              <p:cNvPr id="40" name="TextBox 39">
                <a:extLst>
                  <a:ext uri="{FF2B5EF4-FFF2-40B4-BE49-F238E27FC236}">
                    <a16:creationId xmlns:a16="http://schemas.microsoft.com/office/drawing/2014/main" id="{A566AAF8-F4C5-C614-3269-82626B695919}"/>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Hỗ trợ đa CA</a:t>
                </a:r>
                <a:r>
                  <a:rPr lang="vi-VN" sz="1200" dirty="0">
                    <a:latin typeface="Roboto" pitchFamily="2" charset="0"/>
                    <a:ea typeface="Roboto" pitchFamily="2" charset="0"/>
                  </a:rPr>
                  <a:t>: Tăng tính linh hoạt khi lựa chọn nhà cung cấp chứng thư số.</a:t>
                </a:r>
              </a:p>
            </p:txBody>
          </p:sp>
          <p:sp>
            <p:nvSpPr>
              <p:cNvPr id="41" name="Oval 40">
                <a:extLst>
                  <a:ext uri="{FF2B5EF4-FFF2-40B4-BE49-F238E27FC236}">
                    <a16:creationId xmlns:a16="http://schemas.microsoft.com/office/drawing/2014/main" id="{1B34A5A2-55E0-BE3C-E38A-AE17C5C77C3F}"/>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4472C9A4-68B2-B600-645B-70AFC6E42247}"/>
                </a:ext>
              </a:extLst>
            </p:cNvPr>
            <p:cNvGrpSpPr/>
            <p:nvPr/>
          </p:nvGrpSpPr>
          <p:grpSpPr>
            <a:xfrm>
              <a:off x="1236135" y="2875033"/>
              <a:ext cx="4499647" cy="461665"/>
              <a:chOff x="6018245" y="1443965"/>
              <a:chExt cx="4499647" cy="461665"/>
            </a:xfrm>
          </p:grpSpPr>
          <p:sp>
            <p:nvSpPr>
              <p:cNvPr id="29" name="TextBox 28">
                <a:extLst>
                  <a:ext uri="{FF2B5EF4-FFF2-40B4-BE49-F238E27FC236}">
                    <a16:creationId xmlns:a16="http://schemas.microsoft.com/office/drawing/2014/main" id="{E01DB001-2FAD-1EE9-8BBE-76889D6C23A5}"/>
                  </a:ext>
                </a:extLst>
              </p:cNvPr>
              <p:cNvSpPr txBox="1"/>
              <p:nvPr/>
            </p:nvSpPr>
            <p:spPr>
              <a:xfrm>
                <a:off x="6092138" y="1443965"/>
                <a:ext cx="4425754" cy="461665"/>
              </a:xfrm>
              <a:prstGeom prst="rect">
                <a:avLst/>
              </a:prstGeom>
              <a:noFill/>
            </p:spPr>
            <p:txBody>
              <a:bodyPr wrap="square" rtlCol="0">
                <a:spAutoFit/>
              </a:bodyPr>
              <a:lstStyle/>
              <a:p>
                <a:r>
                  <a:rPr lang="vi-VN" sz="1200" b="1" dirty="0">
                    <a:latin typeface="Roboto" pitchFamily="2" charset="0"/>
                    <a:ea typeface="Roboto" pitchFamily="2" charset="0"/>
                  </a:rPr>
                  <a:t>Tự động hóa vòng đời chứng thư</a:t>
                </a:r>
                <a:r>
                  <a:rPr lang="vi-VN" sz="1200" dirty="0">
                    <a:latin typeface="Roboto" pitchFamily="2" charset="0"/>
                    <a:ea typeface="Roboto" pitchFamily="2" charset="0"/>
                  </a:rPr>
                  <a:t>: Giảm rủi ro gián đoạn do hết hạn, thu hồi hoặc sai sót thủ công.</a:t>
                </a:r>
              </a:p>
            </p:txBody>
          </p:sp>
          <p:sp>
            <p:nvSpPr>
              <p:cNvPr id="78" name="Oval 77">
                <a:extLst>
                  <a:ext uri="{FF2B5EF4-FFF2-40B4-BE49-F238E27FC236}">
                    <a16:creationId xmlns:a16="http://schemas.microsoft.com/office/drawing/2014/main" id="{3C39FF41-F2F0-3785-860E-43FDEF32E29C}"/>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9" name="Group 78">
              <a:extLst>
                <a:ext uri="{FF2B5EF4-FFF2-40B4-BE49-F238E27FC236}">
                  <a16:creationId xmlns:a16="http://schemas.microsoft.com/office/drawing/2014/main" id="{D8C4212D-C63A-6877-C30B-CC4DA86B420A}"/>
                </a:ext>
              </a:extLst>
            </p:cNvPr>
            <p:cNvGrpSpPr/>
            <p:nvPr/>
          </p:nvGrpSpPr>
          <p:grpSpPr>
            <a:xfrm>
              <a:off x="1236135" y="3323707"/>
              <a:ext cx="4499647" cy="276999"/>
              <a:chOff x="6018245" y="1443965"/>
              <a:chExt cx="4499647" cy="276999"/>
            </a:xfrm>
          </p:grpSpPr>
          <p:sp>
            <p:nvSpPr>
              <p:cNvPr id="80" name="TextBox 79">
                <a:extLst>
                  <a:ext uri="{FF2B5EF4-FFF2-40B4-BE49-F238E27FC236}">
                    <a16:creationId xmlns:a16="http://schemas.microsoft.com/office/drawing/2014/main" id="{70087460-7C24-5F3D-CCB8-FFBBAD32AD44}"/>
                  </a:ext>
                </a:extLst>
              </p:cNvPr>
              <p:cNvSpPr txBox="1"/>
              <p:nvPr/>
            </p:nvSpPr>
            <p:spPr>
              <a:xfrm>
                <a:off x="6092138" y="1443965"/>
                <a:ext cx="4425754" cy="276999"/>
              </a:xfrm>
              <a:prstGeom prst="rect">
                <a:avLst/>
              </a:prstGeom>
              <a:noFill/>
            </p:spPr>
            <p:txBody>
              <a:bodyPr wrap="square" rtlCol="0">
                <a:spAutoFit/>
              </a:bodyPr>
              <a:lstStyle/>
              <a:p>
                <a:r>
                  <a:rPr lang="vi-VN" sz="1200" dirty="0">
                    <a:latin typeface="Roboto" pitchFamily="2" charset="0"/>
                    <a:ea typeface="Roboto" pitchFamily="2" charset="0"/>
                  </a:rPr>
                  <a:t>Phù hợp mô hình làm việc từ xa và đa thiết bị</a:t>
                </a:r>
                <a:r>
                  <a:rPr lang="vi-VN" sz="1200" dirty="0"/>
                  <a:t>.</a:t>
                </a:r>
                <a:endParaRPr lang="vi-VN" sz="1200" dirty="0">
                  <a:latin typeface="Roboto" pitchFamily="2" charset="0"/>
                  <a:ea typeface="Roboto" pitchFamily="2" charset="0"/>
                </a:endParaRPr>
              </a:p>
            </p:txBody>
          </p:sp>
          <p:sp>
            <p:nvSpPr>
              <p:cNvPr id="81" name="Oval 80">
                <a:extLst>
                  <a:ext uri="{FF2B5EF4-FFF2-40B4-BE49-F238E27FC236}">
                    <a16:creationId xmlns:a16="http://schemas.microsoft.com/office/drawing/2014/main" id="{C25BE32C-E4F9-0CA2-F2ED-7102D60D48F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spTree>
    <p:extLst>
      <p:ext uri="{BB962C8B-B14F-4D97-AF65-F5344CB8AC3E}">
        <p14:creationId xmlns:p14="http://schemas.microsoft.com/office/powerpoint/2010/main" val="289056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7"/>
                                        </p:tgtEl>
                                      </p:cBhvr>
                                    </p:animEffect>
                                    <p:animScale>
                                      <p:cBhvr>
                                        <p:cTn id="7" dur="250" autoRev="1" fill="hold"/>
                                        <p:tgtEl>
                                          <p:spTgt spid="2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82"/>
                                        </p:tgtEl>
                                      </p:cBhvr>
                                    </p:animEffect>
                                    <p:animScale>
                                      <p:cBhvr>
                                        <p:cTn id="12" dur="250" autoRev="1" fill="hold"/>
                                        <p:tgtEl>
                                          <p:spTgt spid="8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83"/>
                                        </p:tgtEl>
                                      </p:cBhvr>
                                    </p:animEffect>
                                    <p:animScale>
                                      <p:cBhvr>
                                        <p:cTn id="17" dur="250" autoRev="1" fill="hold"/>
                                        <p:tgtEl>
                                          <p:spTgt spid="8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84"/>
                                        </p:tgtEl>
                                      </p:cBhvr>
                                    </p:animEffect>
                                    <p:animScale>
                                      <p:cBhvr>
                                        <p:cTn id="22" dur="250" autoRev="1" fill="hold"/>
                                        <p:tgtEl>
                                          <p:spTgt spid="8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27B06-B5BC-AD6D-7EFF-339292EFE7F4}"/>
            </a:ext>
          </a:extLst>
        </p:cNvPr>
        <p:cNvGrpSpPr/>
        <p:nvPr/>
      </p:nvGrpSpPr>
      <p:grpSpPr>
        <a:xfrm>
          <a:off x="0" y="0"/>
          <a:ext cx="0" cy="0"/>
          <a:chOff x="0" y="0"/>
          <a:chExt cx="0" cy="0"/>
        </a:xfrm>
      </p:grpSpPr>
      <p:pic>
        <p:nvPicPr>
          <p:cNvPr id="5" name="Picture 4" descr="Aerial shot of city at night">
            <a:extLst>
              <a:ext uri="{FF2B5EF4-FFF2-40B4-BE49-F238E27FC236}">
                <a16:creationId xmlns:a16="http://schemas.microsoft.com/office/drawing/2014/main" id="{D130340F-CE2D-5698-7C22-DA8436B87101}"/>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45DB5B7-E1ED-305E-2A31-FA238C533D03}"/>
              </a:ext>
            </a:extLst>
          </p:cNvPr>
          <p:cNvSpPr/>
          <p:nvPr/>
        </p:nvSpPr>
        <p:spPr>
          <a:xfrm>
            <a:off x="0" y="-1"/>
            <a:ext cx="12192000" cy="6858001"/>
          </a:xfrm>
          <a:prstGeom prst="rect">
            <a:avLst/>
          </a:prstGeom>
          <a:gradFill>
            <a:gsLst>
              <a:gs pos="0">
                <a:srgbClr val="ACD8F5">
                  <a:alpha val="86000"/>
                </a:srgbClr>
              </a:gs>
              <a:gs pos="37000">
                <a:srgbClr val="148BF2">
                  <a:alpha val="29000"/>
                </a:srgbClr>
              </a:gs>
              <a:gs pos="68000">
                <a:srgbClr val="0386D7">
                  <a:alpha val="76000"/>
                </a:srgbClr>
              </a:gs>
              <a:gs pos="100000">
                <a:srgbClr val="0470DD">
                  <a:alpha val="25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Rectangle 2">
            <a:extLst>
              <a:ext uri="{FF2B5EF4-FFF2-40B4-BE49-F238E27FC236}">
                <a16:creationId xmlns:a16="http://schemas.microsoft.com/office/drawing/2014/main" id="{E62C8DD8-72A9-717C-1C37-F9B4656BA3B4}"/>
              </a:ext>
            </a:extLst>
          </p:cNvPr>
          <p:cNvSpPr/>
          <p:nvPr/>
        </p:nvSpPr>
        <p:spPr>
          <a:xfrm>
            <a:off x="0" y="2187528"/>
            <a:ext cx="12192000" cy="1735458"/>
          </a:xfrm>
          <a:prstGeom prst="rect">
            <a:avLst/>
          </a:prstGeom>
          <a:solidFill>
            <a:schemeClr val="bg1">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A09FB908-3FB4-FC5F-9DEA-E3794E195486}"/>
              </a:ext>
            </a:extLst>
          </p:cNvPr>
          <p:cNvSpPr txBox="1"/>
          <p:nvPr/>
        </p:nvSpPr>
        <p:spPr>
          <a:xfrm>
            <a:off x="3579332" y="2270427"/>
            <a:ext cx="7049866" cy="1569660"/>
          </a:xfrm>
          <a:prstGeom prst="rect">
            <a:avLst/>
          </a:prstGeom>
          <a:noFill/>
        </p:spPr>
        <p:txBody>
          <a:bodyPr wrap="square" rtlCol="0">
            <a:spAutoFit/>
          </a:bodyPr>
          <a:lstStyle/>
          <a:p>
            <a:r>
              <a:rPr lang="en-US" sz="4800" b="1" dirty="0">
                <a:solidFill>
                  <a:schemeClr val="tx1">
                    <a:lumMod val="75000"/>
                    <a:lumOff val="25000"/>
                  </a:schemeClr>
                </a:solidFill>
              </a:rPr>
              <a:t>LỘ TRÌNH TRIỂN KHAI KINH DOANH</a:t>
            </a:r>
            <a:endParaRPr lang="vi-VN" sz="4800" b="1" dirty="0">
              <a:solidFill>
                <a:schemeClr val="tx1">
                  <a:lumMod val="75000"/>
                  <a:lumOff val="25000"/>
                </a:schemeClr>
              </a:solidFill>
            </a:endParaRPr>
          </a:p>
        </p:txBody>
      </p:sp>
      <p:grpSp>
        <p:nvGrpSpPr>
          <p:cNvPr id="18" name="Group 17">
            <a:extLst>
              <a:ext uri="{FF2B5EF4-FFF2-40B4-BE49-F238E27FC236}">
                <a16:creationId xmlns:a16="http://schemas.microsoft.com/office/drawing/2014/main" id="{F58A9F17-FCDA-0836-597F-87642C863435}"/>
              </a:ext>
            </a:extLst>
          </p:cNvPr>
          <p:cNvGrpSpPr/>
          <p:nvPr/>
        </p:nvGrpSpPr>
        <p:grpSpPr>
          <a:xfrm>
            <a:off x="1317954" y="2142836"/>
            <a:ext cx="1816456" cy="1816456"/>
            <a:chOff x="1558739" y="2128111"/>
            <a:chExt cx="1068309" cy="1068309"/>
          </a:xfrm>
        </p:grpSpPr>
        <p:sp>
          <p:nvSpPr>
            <p:cNvPr id="7" name="Oval 6">
              <a:extLst>
                <a:ext uri="{FF2B5EF4-FFF2-40B4-BE49-F238E27FC236}">
                  <a16:creationId xmlns:a16="http://schemas.microsoft.com/office/drawing/2014/main" id="{2D54BF55-2C79-D41A-840A-84AF23229A0B}"/>
                </a:ext>
              </a:extLst>
            </p:cNvPr>
            <p:cNvSpPr/>
            <p:nvPr/>
          </p:nvSpPr>
          <p:spPr>
            <a:xfrm>
              <a:off x="1558739" y="2128111"/>
              <a:ext cx="1068309" cy="1068309"/>
            </a:xfrm>
            <a:prstGeom prst="ellipse">
              <a:avLst/>
            </a:prstGeom>
            <a:noFill/>
            <a:ln w="76200">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Oval 8">
              <a:extLst>
                <a:ext uri="{FF2B5EF4-FFF2-40B4-BE49-F238E27FC236}">
                  <a16:creationId xmlns:a16="http://schemas.microsoft.com/office/drawing/2014/main" id="{3B9DC71A-367B-8BBD-4909-9355F8BF1B8A}"/>
                </a:ext>
              </a:extLst>
            </p:cNvPr>
            <p:cNvSpPr/>
            <p:nvPr/>
          </p:nvSpPr>
          <p:spPr>
            <a:xfrm>
              <a:off x="1654932" y="2224304"/>
              <a:ext cx="875923" cy="875923"/>
            </a:xfrm>
            <a:prstGeom prst="ellipse">
              <a:avLst/>
            </a:prstGeom>
            <a:gradFill>
              <a:gsLst>
                <a:gs pos="0">
                  <a:srgbClr val="ACD8F5"/>
                </a:gs>
                <a:gs pos="74000">
                  <a:srgbClr val="148BF2"/>
                </a:gs>
                <a:gs pos="83000">
                  <a:srgbClr val="0386D7"/>
                </a:gs>
                <a:gs pos="100000">
                  <a:srgbClr val="0470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4" name="Graphic 3" descr="Decision chart with solid fill">
            <a:extLst>
              <a:ext uri="{FF2B5EF4-FFF2-40B4-BE49-F238E27FC236}">
                <a16:creationId xmlns:a16="http://schemas.microsoft.com/office/drawing/2014/main" id="{641C8198-F660-9A59-18A2-DD22BB8FD8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67406" y="2487646"/>
            <a:ext cx="1114536" cy="1114536"/>
          </a:xfrm>
          <a:prstGeom prst="rect">
            <a:avLst/>
          </a:prstGeom>
        </p:spPr>
      </p:pic>
    </p:spTree>
    <p:extLst>
      <p:ext uri="{BB962C8B-B14F-4D97-AF65-F5344CB8AC3E}">
        <p14:creationId xmlns:p14="http://schemas.microsoft.com/office/powerpoint/2010/main" val="1853163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34D8CCC-F845-60C1-8D9B-AA48395F0830}"/>
              </a:ext>
            </a:extLst>
          </p:cNvPr>
          <p:cNvSpPr/>
          <p:nvPr/>
        </p:nvSpPr>
        <p:spPr>
          <a:xfrm>
            <a:off x="0" y="3029527"/>
            <a:ext cx="12192000" cy="399473"/>
          </a:xfrm>
          <a:prstGeom prst="roundRect">
            <a:avLst>
              <a:gd name="adj" fmla="val 50000"/>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6" name="Group 105">
            <a:extLst>
              <a:ext uri="{FF2B5EF4-FFF2-40B4-BE49-F238E27FC236}">
                <a16:creationId xmlns:a16="http://schemas.microsoft.com/office/drawing/2014/main" id="{260A810C-F29C-E418-48AB-2FCE07C9B65A}"/>
              </a:ext>
            </a:extLst>
          </p:cNvPr>
          <p:cNvGrpSpPr/>
          <p:nvPr/>
        </p:nvGrpSpPr>
        <p:grpSpPr>
          <a:xfrm>
            <a:off x="424869" y="701269"/>
            <a:ext cx="1829211" cy="2727728"/>
            <a:chOff x="424869" y="701269"/>
            <a:chExt cx="1829211" cy="2727728"/>
          </a:xfrm>
        </p:grpSpPr>
        <p:sp>
          <p:nvSpPr>
            <p:cNvPr id="5" name="Rectangle: Rounded Corners 4">
              <a:extLst>
                <a:ext uri="{FF2B5EF4-FFF2-40B4-BE49-F238E27FC236}">
                  <a16:creationId xmlns:a16="http://schemas.microsoft.com/office/drawing/2014/main" id="{887FC60B-5B2F-7034-3AB7-8790FF001E8C}"/>
                </a:ext>
              </a:extLst>
            </p:cNvPr>
            <p:cNvSpPr/>
            <p:nvPr/>
          </p:nvSpPr>
          <p:spPr>
            <a:xfrm>
              <a:off x="886687" y="3029524"/>
              <a:ext cx="900000" cy="399473"/>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3" name="Group 12">
              <a:extLst>
                <a:ext uri="{FF2B5EF4-FFF2-40B4-BE49-F238E27FC236}">
                  <a16:creationId xmlns:a16="http://schemas.microsoft.com/office/drawing/2014/main" id="{2E1A68E5-1506-3432-D696-9AD05F237669}"/>
                </a:ext>
              </a:extLst>
            </p:cNvPr>
            <p:cNvGrpSpPr/>
            <p:nvPr/>
          </p:nvGrpSpPr>
          <p:grpSpPr>
            <a:xfrm>
              <a:off x="886687" y="1330036"/>
              <a:ext cx="831273" cy="1699489"/>
              <a:chOff x="461818" y="1330036"/>
              <a:chExt cx="831273" cy="1699489"/>
            </a:xfrm>
          </p:grpSpPr>
          <p:sp>
            <p:nvSpPr>
              <p:cNvPr id="8" name="Oval 7">
                <a:extLst>
                  <a:ext uri="{FF2B5EF4-FFF2-40B4-BE49-F238E27FC236}">
                    <a16:creationId xmlns:a16="http://schemas.microsoft.com/office/drawing/2014/main" id="{7FFE3D44-7809-C265-78AC-EE6C4AC2B2E3}"/>
                  </a:ext>
                </a:extLst>
              </p:cNvPr>
              <p:cNvSpPr/>
              <p:nvPr/>
            </p:nvSpPr>
            <p:spPr>
              <a:xfrm>
                <a:off x="461818" y="1330036"/>
                <a:ext cx="831273" cy="831273"/>
              </a:xfrm>
              <a:prstGeom prst="ellipse">
                <a:avLst/>
              </a:prstGeom>
              <a:noFill/>
              <a:ln>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0" name="Graphic 9" descr="Building Brick Wall with solid fill">
                <a:extLst>
                  <a:ext uri="{FF2B5EF4-FFF2-40B4-BE49-F238E27FC236}">
                    <a16:creationId xmlns:a16="http://schemas.microsoft.com/office/drawing/2014/main" id="{D75E24F1-26D6-EED4-49B6-928521F632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5708" y="1403926"/>
                <a:ext cx="683491" cy="683491"/>
              </a:xfrm>
              <a:prstGeom prst="rect">
                <a:avLst/>
              </a:prstGeom>
            </p:spPr>
          </p:pic>
          <p:cxnSp>
            <p:nvCxnSpPr>
              <p:cNvPr id="12" name="Straight Connector 11">
                <a:extLst>
                  <a:ext uri="{FF2B5EF4-FFF2-40B4-BE49-F238E27FC236}">
                    <a16:creationId xmlns:a16="http://schemas.microsoft.com/office/drawing/2014/main" id="{BEE4ED8A-540D-EFCB-A875-08453470EDEA}"/>
                  </a:ext>
                </a:extLst>
              </p:cNvPr>
              <p:cNvCxnSpPr>
                <a:stCxn id="8" idx="4"/>
              </p:cNvCxnSpPr>
              <p:nvPr/>
            </p:nvCxnSpPr>
            <p:spPr>
              <a:xfrm flipH="1">
                <a:off x="877453" y="2161309"/>
                <a:ext cx="2" cy="868216"/>
              </a:xfrm>
              <a:prstGeom prst="line">
                <a:avLst/>
              </a:prstGeom>
              <a:ln>
                <a:solidFill>
                  <a:srgbClr val="0470DD"/>
                </a:solidFill>
              </a:ln>
            </p:spPr>
            <p:style>
              <a:lnRef idx="2">
                <a:schemeClr val="accent1"/>
              </a:lnRef>
              <a:fillRef idx="0">
                <a:schemeClr val="accent1"/>
              </a:fillRef>
              <a:effectRef idx="1">
                <a:schemeClr val="accent1"/>
              </a:effectRef>
              <a:fontRef idx="minor">
                <a:schemeClr val="tx1"/>
              </a:fontRef>
            </p:style>
          </p:cxnSp>
        </p:grpSp>
        <p:sp>
          <p:nvSpPr>
            <p:cNvPr id="40" name="TextBox 39">
              <a:extLst>
                <a:ext uri="{FF2B5EF4-FFF2-40B4-BE49-F238E27FC236}">
                  <a16:creationId xmlns:a16="http://schemas.microsoft.com/office/drawing/2014/main" id="{497283B8-B5FF-E7A5-D698-38F597E649BF}"/>
                </a:ext>
              </a:extLst>
            </p:cNvPr>
            <p:cNvSpPr txBox="1"/>
            <p:nvPr/>
          </p:nvSpPr>
          <p:spPr>
            <a:xfrm>
              <a:off x="424869" y="701269"/>
              <a:ext cx="1829211" cy="492443"/>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GIAI ĐOẠN 1</a:t>
              </a:r>
            </a:p>
            <a:p>
              <a:pPr algn="ctr"/>
              <a:r>
                <a:rPr lang="vi-VN" sz="1200" dirty="0">
                  <a:solidFill>
                    <a:srgbClr val="0470DD"/>
                  </a:solidFill>
                  <a:latin typeface="Roboto" pitchFamily="2" charset="0"/>
                  <a:ea typeface="Roboto" pitchFamily="2" charset="0"/>
                </a:rPr>
                <a:t>(0-3 tháng)</a:t>
              </a:r>
            </a:p>
          </p:txBody>
        </p:sp>
      </p:grpSp>
      <p:grpSp>
        <p:nvGrpSpPr>
          <p:cNvPr id="109" name="Group 108">
            <a:extLst>
              <a:ext uri="{FF2B5EF4-FFF2-40B4-BE49-F238E27FC236}">
                <a16:creationId xmlns:a16="http://schemas.microsoft.com/office/drawing/2014/main" id="{D5005CBD-7302-211F-2B27-46A2972F9D8F}"/>
              </a:ext>
            </a:extLst>
          </p:cNvPr>
          <p:cNvGrpSpPr/>
          <p:nvPr/>
        </p:nvGrpSpPr>
        <p:grpSpPr>
          <a:xfrm>
            <a:off x="3605192" y="701268"/>
            <a:ext cx="1829211" cy="2735124"/>
            <a:chOff x="3417246" y="701268"/>
            <a:chExt cx="1829211" cy="2735124"/>
          </a:xfrm>
        </p:grpSpPr>
        <p:sp>
          <p:nvSpPr>
            <p:cNvPr id="6" name="Rectangle: Rounded Corners 5">
              <a:extLst>
                <a:ext uri="{FF2B5EF4-FFF2-40B4-BE49-F238E27FC236}">
                  <a16:creationId xmlns:a16="http://schemas.microsoft.com/office/drawing/2014/main" id="{B32ED4D6-968D-1371-8177-5DD54093AFC5}"/>
                </a:ext>
              </a:extLst>
            </p:cNvPr>
            <p:cNvSpPr/>
            <p:nvPr/>
          </p:nvSpPr>
          <p:spPr>
            <a:xfrm>
              <a:off x="3881851" y="3036919"/>
              <a:ext cx="900000" cy="399473"/>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0" name="Group 19">
              <a:extLst>
                <a:ext uri="{FF2B5EF4-FFF2-40B4-BE49-F238E27FC236}">
                  <a16:creationId xmlns:a16="http://schemas.microsoft.com/office/drawing/2014/main" id="{68DF54A2-A686-1C00-C84B-ED3DA637F555}"/>
                </a:ext>
              </a:extLst>
            </p:cNvPr>
            <p:cNvGrpSpPr/>
            <p:nvPr/>
          </p:nvGrpSpPr>
          <p:grpSpPr>
            <a:xfrm>
              <a:off x="3916215" y="1330037"/>
              <a:ext cx="831273" cy="1699489"/>
              <a:chOff x="4087091" y="1330037"/>
              <a:chExt cx="831273" cy="1699489"/>
            </a:xfrm>
          </p:grpSpPr>
          <p:grpSp>
            <p:nvGrpSpPr>
              <p:cNvPr id="14" name="Group 13">
                <a:extLst>
                  <a:ext uri="{FF2B5EF4-FFF2-40B4-BE49-F238E27FC236}">
                    <a16:creationId xmlns:a16="http://schemas.microsoft.com/office/drawing/2014/main" id="{BC7A626D-9D95-B3D7-3645-2B963D70F308}"/>
                  </a:ext>
                </a:extLst>
              </p:cNvPr>
              <p:cNvGrpSpPr/>
              <p:nvPr/>
            </p:nvGrpSpPr>
            <p:grpSpPr>
              <a:xfrm>
                <a:off x="4087091" y="1330037"/>
                <a:ext cx="831273" cy="1699489"/>
                <a:chOff x="461818" y="1330036"/>
                <a:chExt cx="831273" cy="1699489"/>
              </a:xfrm>
            </p:grpSpPr>
            <p:sp>
              <p:nvSpPr>
                <p:cNvPr id="15" name="Oval 14">
                  <a:extLst>
                    <a:ext uri="{FF2B5EF4-FFF2-40B4-BE49-F238E27FC236}">
                      <a16:creationId xmlns:a16="http://schemas.microsoft.com/office/drawing/2014/main" id="{54DA28A0-DADD-D3D3-845F-42D7493FCA06}"/>
                    </a:ext>
                  </a:extLst>
                </p:cNvPr>
                <p:cNvSpPr/>
                <p:nvPr/>
              </p:nvSpPr>
              <p:spPr>
                <a:xfrm>
                  <a:off x="461818" y="1330036"/>
                  <a:ext cx="831273" cy="831273"/>
                </a:xfrm>
                <a:prstGeom prst="ellipse">
                  <a:avLst/>
                </a:prstGeom>
                <a:noFill/>
                <a:ln>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17" name="Straight Connector 16">
                  <a:extLst>
                    <a:ext uri="{FF2B5EF4-FFF2-40B4-BE49-F238E27FC236}">
                      <a16:creationId xmlns:a16="http://schemas.microsoft.com/office/drawing/2014/main" id="{CEADB7C5-AC80-87F8-53E0-DCC3C1CA972C}"/>
                    </a:ext>
                  </a:extLst>
                </p:cNvPr>
                <p:cNvCxnSpPr>
                  <a:stCxn id="15" idx="4"/>
                </p:cNvCxnSpPr>
                <p:nvPr/>
              </p:nvCxnSpPr>
              <p:spPr>
                <a:xfrm flipH="1">
                  <a:off x="877453" y="2161309"/>
                  <a:ext cx="2" cy="868216"/>
                </a:xfrm>
                <a:prstGeom prst="line">
                  <a:avLst/>
                </a:prstGeom>
                <a:ln>
                  <a:solidFill>
                    <a:srgbClr val="0470DD"/>
                  </a:solidFill>
                </a:ln>
              </p:spPr>
              <p:style>
                <a:lnRef idx="2">
                  <a:schemeClr val="accent1"/>
                </a:lnRef>
                <a:fillRef idx="0">
                  <a:schemeClr val="accent1"/>
                </a:fillRef>
                <a:effectRef idx="1">
                  <a:schemeClr val="accent1"/>
                </a:effectRef>
                <a:fontRef idx="minor">
                  <a:schemeClr val="tx1"/>
                </a:fontRef>
              </p:style>
            </p:cxnSp>
          </p:grpSp>
          <p:pic>
            <p:nvPicPr>
              <p:cNvPr id="19" name="Graphic 18" descr="Bar graph with upward trend with solid fill">
                <a:extLst>
                  <a:ext uri="{FF2B5EF4-FFF2-40B4-BE49-F238E27FC236}">
                    <a16:creationId xmlns:a16="http://schemas.microsoft.com/office/drawing/2014/main" id="{9FC82492-EF33-1023-462A-8FDDB87880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04853" y="1447798"/>
                <a:ext cx="595745" cy="595745"/>
              </a:xfrm>
              <a:prstGeom prst="rect">
                <a:avLst/>
              </a:prstGeom>
            </p:spPr>
          </p:pic>
        </p:grpSp>
        <p:sp>
          <p:nvSpPr>
            <p:cNvPr id="41" name="TextBox 40">
              <a:extLst>
                <a:ext uri="{FF2B5EF4-FFF2-40B4-BE49-F238E27FC236}">
                  <a16:creationId xmlns:a16="http://schemas.microsoft.com/office/drawing/2014/main" id="{D7DA61ED-A085-1BAF-A7AF-933AD5531002}"/>
                </a:ext>
              </a:extLst>
            </p:cNvPr>
            <p:cNvSpPr txBox="1"/>
            <p:nvPr/>
          </p:nvSpPr>
          <p:spPr>
            <a:xfrm>
              <a:off x="3417246" y="701268"/>
              <a:ext cx="1829211" cy="492443"/>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GIAI ĐOẠN 2</a:t>
              </a:r>
            </a:p>
            <a:p>
              <a:pPr algn="ctr"/>
              <a:r>
                <a:rPr lang="vi-VN" sz="1200" dirty="0">
                  <a:solidFill>
                    <a:srgbClr val="0470DD"/>
                  </a:solidFill>
                  <a:latin typeface="Roboto" pitchFamily="2" charset="0"/>
                  <a:ea typeface="Roboto" pitchFamily="2" charset="0"/>
                </a:rPr>
                <a:t>(3-6 tháng)</a:t>
              </a:r>
            </a:p>
          </p:txBody>
        </p:sp>
      </p:grpSp>
      <p:grpSp>
        <p:nvGrpSpPr>
          <p:cNvPr id="107" name="Group 106">
            <a:extLst>
              <a:ext uri="{FF2B5EF4-FFF2-40B4-BE49-F238E27FC236}">
                <a16:creationId xmlns:a16="http://schemas.microsoft.com/office/drawing/2014/main" id="{6AB5B204-6788-BD98-390D-FF0C0A17926F}"/>
              </a:ext>
            </a:extLst>
          </p:cNvPr>
          <p:cNvGrpSpPr/>
          <p:nvPr/>
        </p:nvGrpSpPr>
        <p:grpSpPr>
          <a:xfrm>
            <a:off x="9965838" y="701268"/>
            <a:ext cx="1829211" cy="2720339"/>
            <a:chOff x="10326048" y="701268"/>
            <a:chExt cx="1829211" cy="2720339"/>
          </a:xfrm>
        </p:grpSpPr>
        <p:sp>
          <p:nvSpPr>
            <p:cNvPr id="7" name="Rectangle: Rounded Corners 6">
              <a:extLst>
                <a:ext uri="{FF2B5EF4-FFF2-40B4-BE49-F238E27FC236}">
                  <a16:creationId xmlns:a16="http://schemas.microsoft.com/office/drawing/2014/main" id="{48467F58-A77B-8442-3B17-9248BEBBFB3E}"/>
                </a:ext>
              </a:extLst>
            </p:cNvPr>
            <p:cNvSpPr/>
            <p:nvPr/>
          </p:nvSpPr>
          <p:spPr>
            <a:xfrm>
              <a:off x="10790653" y="3022134"/>
              <a:ext cx="900000" cy="399473"/>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6" name="Group 35">
              <a:extLst>
                <a:ext uri="{FF2B5EF4-FFF2-40B4-BE49-F238E27FC236}">
                  <a16:creationId xmlns:a16="http://schemas.microsoft.com/office/drawing/2014/main" id="{2CF0C193-1804-1F0D-796A-F22E10BAF6EE}"/>
                </a:ext>
              </a:extLst>
            </p:cNvPr>
            <p:cNvGrpSpPr/>
            <p:nvPr/>
          </p:nvGrpSpPr>
          <p:grpSpPr>
            <a:xfrm>
              <a:off x="10825019" y="1330037"/>
              <a:ext cx="831273" cy="1699489"/>
              <a:chOff x="10825019" y="1330037"/>
              <a:chExt cx="831273" cy="1699489"/>
            </a:xfrm>
          </p:grpSpPr>
          <p:grpSp>
            <p:nvGrpSpPr>
              <p:cNvPr id="30" name="Group 29">
                <a:extLst>
                  <a:ext uri="{FF2B5EF4-FFF2-40B4-BE49-F238E27FC236}">
                    <a16:creationId xmlns:a16="http://schemas.microsoft.com/office/drawing/2014/main" id="{50F5CDF1-DD2F-E8D1-30EA-1369BCC17548}"/>
                  </a:ext>
                </a:extLst>
              </p:cNvPr>
              <p:cNvGrpSpPr/>
              <p:nvPr/>
            </p:nvGrpSpPr>
            <p:grpSpPr>
              <a:xfrm>
                <a:off x="10825019" y="1330037"/>
                <a:ext cx="831273" cy="1699489"/>
                <a:chOff x="461818" y="1330036"/>
                <a:chExt cx="831273" cy="1699489"/>
              </a:xfrm>
            </p:grpSpPr>
            <p:sp>
              <p:nvSpPr>
                <p:cNvPr id="32" name="Oval 31">
                  <a:extLst>
                    <a:ext uri="{FF2B5EF4-FFF2-40B4-BE49-F238E27FC236}">
                      <a16:creationId xmlns:a16="http://schemas.microsoft.com/office/drawing/2014/main" id="{1FC42F63-FB6D-0DA2-14B2-502AA1255762}"/>
                    </a:ext>
                  </a:extLst>
                </p:cNvPr>
                <p:cNvSpPr/>
                <p:nvPr/>
              </p:nvSpPr>
              <p:spPr>
                <a:xfrm>
                  <a:off x="461818" y="1330036"/>
                  <a:ext cx="831273" cy="831273"/>
                </a:xfrm>
                <a:prstGeom prst="ellipse">
                  <a:avLst/>
                </a:prstGeom>
                <a:noFill/>
                <a:ln>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33" name="Straight Connector 32">
                  <a:extLst>
                    <a:ext uri="{FF2B5EF4-FFF2-40B4-BE49-F238E27FC236}">
                      <a16:creationId xmlns:a16="http://schemas.microsoft.com/office/drawing/2014/main" id="{E4488038-0002-A170-8376-55691CA8906B}"/>
                    </a:ext>
                  </a:extLst>
                </p:cNvPr>
                <p:cNvCxnSpPr>
                  <a:stCxn id="32" idx="4"/>
                </p:cNvCxnSpPr>
                <p:nvPr/>
              </p:nvCxnSpPr>
              <p:spPr>
                <a:xfrm flipH="1">
                  <a:off x="877453" y="2161309"/>
                  <a:ext cx="2" cy="868216"/>
                </a:xfrm>
                <a:prstGeom prst="line">
                  <a:avLst/>
                </a:prstGeom>
                <a:ln>
                  <a:solidFill>
                    <a:srgbClr val="0470DD"/>
                  </a:solidFill>
                </a:ln>
              </p:spPr>
              <p:style>
                <a:lnRef idx="2">
                  <a:schemeClr val="accent1"/>
                </a:lnRef>
                <a:fillRef idx="0">
                  <a:schemeClr val="accent1"/>
                </a:fillRef>
                <a:effectRef idx="1">
                  <a:schemeClr val="accent1"/>
                </a:effectRef>
                <a:fontRef idx="minor">
                  <a:schemeClr val="tx1"/>
                </a:fontRef>
              </p:style>
            </p:cxnSp>
          </p:grpSp>
          <p:pic>
            <p:nvPicPr>
              <p:cNvPr id="35" name="Graphic 34" descr="Exponential Graph with solid fill">
                <a:extLst>
                  <a:ext uri="{FF2B5EF4-FFF2-40B4-BE49-F238E27FC236}">
                    <a16:creationId xmlns:a16="http://schemas.microsoft.com/office/drawing/2014/main" id="{C5D35F06-570F-44C5-8A85-B5E0BFDEDC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3155" y="1428171"/>
                <a:ext cx="634998" cy="634998"/>
              </a:xfrm>
              <a:prstGeom prst="rect">
                <a:avLst/>
              </a:prstGeom>
            </p:spPr>
          </p:pic>
        </p:grpSp>
        <p:sp>
          <p:nvSpPr>
            <p:cNvPr id="43" name="TextBox 42">
              <a:extLst>
                <a:ext uri="{FF2B5EF4-FFF2-40B4-BE49-F238E27FC236}">
                  <a16:creationId xmlns:a16="http://schemas.microsoft.com/office/drawing/2014/main" id="{5CC532A1-7F34-712E-5B6B-88E28026B542}"/>
                </a:ext>
              </a:extLst>
            </p:cNvPr>
            <p:cNvSpPr txBox="1"/>
            <p:nvPr/>
          </p:nvSpPr>
          <p:spPr>
            <a:xfrm>
              <a:off x="10326048" y="701268"/>
              <a:ext cx="1829211" cy="492443"/>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GIAI ĐOẠN 4</a:t>
              </a:r>
            </a:p>
            <a:p>
              <a:pPr algn="ctr"/>
              <a:r>
                <a:rPr lang="vi-VN" sz="1200" dirty="0">
                  <a:solidFill>
                    <a:srgbClr val="0470DD"/>
                  </a:solidFill>
                  <a:latin typeface="Roboto" pitchFamily="2" charset="0"/>
                  <a:ea typeface="Roboto" pitchFamily="2" charset="0"/>
                </a:rPr>
                <a:t>(12-24 tháng)</a:t>
              </a:r>
            </a:p>
          </p:txBody>
        </p:sp>
      </p:grpSp>
      <p:grpSp>
        <p:nvGrpSpPr>
          <p:cNvPr id="11" name="Group 10">
            <a:extLst>
              <a:ext uri="{FF2B5EF4-FFF2-40B4-BE49-F238E27FC236}">
                <a16:creationId xmlns:a16="http://schemas.microsoft.com/office/drawing/2014/main" id="{622E21D3-0B0A-3BC6-88AD-816646620E5E}"/>
              </a:ext>
            </a:extLst>
          </p:cNvPr>
          <p:cNvGrpSpPr/>
          <p:nvPr/>
        </p:nvGrpSpPr>
        <p:grpSpPr>
          <a:xfrm>
            <a:off x="109503" y="3636130"/>
            <a:ext cx="2358351" cy="2871898"/>
            <a:chOff x="109503" y="3636130"/>
            <a:chExt cx="2358351" cy="2871898"/>
          </a:xfrm>
        </p:grpSpPr>
        <p:sp>
          <p:nvSpPr>
            <p:cNvPr id="44" name="TextBox 43">
              <a:extLst>
                <a:ext uri="{FF2B5EF4-FFF2-40B4-BE49-F238E27FC236}">
                  <a16:creationId xmlns:a16="http://schemas.microsoft.com/office/drawing/2014/main" id="{36B2F769-6462-073C-08C9-C52EFEDBDDC5}"/>
                </a:ext>
              </a:extLst>
            </p:cNvPr>
            <p:cNvSpPr txBox="1"/>
            <p:nvPr/>
          </p:nvSpPr>
          <p:spPr>
            <a:xfrm>
              <a:off x="184829" y="3636130"/>
              <a:ext cx="2207698" cy="523220"/>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CHUẨN BỊ &amp; </a:t>
              </a:r>
            </a:p>
            <a:p>
              <a:pPr algn="ctr"/>
              <a:r>
                <a:rPr lang="vi-VN" sz="1400" b="1" dirty="0">
                  <a:solidFill>
                    <a:srgbClr val="0470DD"/>
                  </a:solidFill>
                  <a:latin typeface="Roboto" pitchFamily="2" charset="0"/>
                  <a:ea typeface="Roboto" pitchFamily="2" charset="0"/>
                </a:rPr>
                <a:t>HOÀN THIỆN NỀN TẢNG</a:t>
              </a:r>
              <a:endParaRPr lang="vi-VN" sz="1200" dirty="0">
                <a:solidFill>
                  <a:srgbClr val="0470DD"/>
                </a:solidFill>
                <a:latin typeface="Roboto" pitchFamily="2" charset="0"/>
                <a:ea typeface="Roboto" pitchFamily="2" charset="0"/>
              </a:endParaRPr>
            </a:p>
          </p:txBody>
        </p:sp>
        <p:grpSp>
          <p:nvGrpSpPr>
            <p:cNvPr id="9" name="Group 8">
              <a:extLst>
                <a:ext uri="{FF2B5EF4-FFF2-40B4-BE49-F238E27FC236}">
                  <a16:creationId xmlns:a16="http://schemas.microsoft.com/office/drawing/2014/main" id="{5E996FDD-5E89-645B-EF2C-8EFF0AFCBF86}"/>
                </a:ext>
              </a:extLst>
            </p:cNvPr>
            <p:cNvGrpSpPr/>
            <p:nvPr/>
          </p:nvGrpSpPr>
          <p:grpSpPr>
            <a:xfrm>
              <a:off x="109503" y="4297215"/>
              <a:ext cx="2358351" cy="2210813"/>
              <a:chOff x="109503" y="4297215"/>
              <a:chExt cx="2358351" cy="2210813"/>
            </a:xfrm>
          </p:grpSpPr>
          <p:grpSp>
            <p:nvGrpSpPr>
              <p:cNvPr id="37" name="Group 36">
                <a:extLst>
                  <a:ext uri="{FF2B5EF4-FFF2-40B4-BE49-F238E27FC236}">
                    <a16:creationId xmlns:a16="http://schemas.microsoft.com/office/drawing/2014/main" id="{121D046F-0072-4F21-BBCB-68172F873237}"/>
                  </a:ext>
                </a:extLst>
              </p:cNvPr>
              <p:cNvGrpSpPr/>
              <p:nvPr/>
            </p:nvGrpSpPr>
            <p:grpSpPr>
              <a:xfrm>
                <a:off x="109503" y="4297215"/>
                <a:ext cx="2281591" cy="400110"/>
                <a:chOff x="6018245" y="1443965"/>
                <a:chExt cx="2281591" cy="400110"/>
              </a:xfrm>
            </p:grpSpPr>
            <p:sp>
              <p:nvSpPr>
                <p:cNvPr id="38" name="TextBox 37">
                  <a:extLst>
                    <a:ext uri="{FF2B5EF4-FFF2-40B4-BE49-F238E27FC236}">
                      <a16:creationId xmlns:a16="http://schemas.microsoft.com/office/drawing/2014/main" id="{93489676-CD5B-E0A3-F142-B23261DD7FE2}"/>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Rà soát tuân thủ quy định về ký số, ATTT, dữ liệu cá nhân</a:t>
                  </a:r>
                </a:p>
              </p:txBody>
            </p:sp>
            <p:sp>
              <p:nvSpPr>
                <p:cNvPr id="39" name="Oval 38">
                  <a:extLst>
                    <a:ext uri="{FF2B5EF4-FFF2-40B4-BE49-F238E27FC236}">
                      <a16:creationId xmlns:a16="http://schemas.microsoft.com/office/drawing/2014/main" id="{215519CD-8980-4B3F-E2A1-058F181E80C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45" name="Group 44">
                <a:extLst>
                  <a:ext uri="{FF2B5EF4-FFF2-40B4-BE49-F238E27FC236}">
                    <a16:creationId xmlns:a16="http://schemas.microsoft.com/office/drawing/2014/main" id="{684039FA-9C6F-BBA6-BDF4-000531965F78}"/>
                  </a:ext>
                </a:extLst>
              </p:cNvPr>
              <p:cNvGrpSpPr/>
              <p:nvPr/>
            </p:nvGrpSpPr>
            <p:grpSpPr>
              <a:xfrm>
                <a:off x="109503" y="4720911"/>
                <a:ext cx="2281591" cy="400110"/>
                <a:chOff x="6018245" y="1443965"/>
                <a:chExt cx="2281591" cy="400110"/>
              </a:xfrm>
            </p:grpSpPr>
            <p:sp>
              <p:nvSpPr>
                <p:cNvPr id="46" name="TextBox 45">
                  <a:extLst>
                    <a:ext uri="{FF2B5EF4-FFF2-40B4-BE49-F238E27FC236}">
                      <a16:creationId xmlns:a16="http://schemas.microsoft.com/office/drawing/2014/main" id="{8D9B80ED-D288-0CBC-0F6A-EFE0894C88B0}"/>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Chuẩn hóa hồ sơ tích hợp với VNeID và các CA</a:t>
                  </a:r>
                </a:p>
              </p:txBody>
            </p:sp>
            <p:sp>
              <p:nvSpPr>
                <p:cNvPr id="47" name="Oval 46">
                  <a:extLst>
                    <a:ext uri="{FF2B5EF4-FFF2-40B4-BE49-F238E27FC236}">
                      <a16:creationId xmlns:a16="http://schemas.microsoft.com/office/drawing/2014/main" id="{8E00B3D8-9A04-C28F-4B07-8AA35AEAF8D2}"/>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48" name="Group 47">
                <a:extLst>
                  <a:ext uri="{FF2B5EF4-FFF2-40B4-BE49-F238E27FC236}">
                    <a16:creationId xmlns:a16="http://schemas.microsoft.com/office/drawing/2014/main" id="{49C97B45-3342-2F9C-AF3D-3A5C8D3E4A67}"/>
                  </a:ext>
                </a:extLst>
              </p:cNvPr>
              <p:cNvGrpSpPr/>
              <p:nvPr/>
            </p:nvGrpSpPr>
            <p:grpSpPr>
              <a:xfrm>
                <a:off x="109503" y="5144607"/>
                <a:ext cx="2281591" cy="400110"/>
                <a:chOff x="6018245" y="1443965"/>
                <a:chExt cx="2281591" cy="400110"/>
              </a:xfrm>
            </p:grpSpPr>
            <p:sp>
              <p:nvSpPr>
                <p:cNvPr id="49" name="TextBox 48">
                  <a:extLst>
                    <a:ext uri="{FF2B5EF4-FFF2-40B4-BE49-F238E27FC236}">
                      <a16:creationId xmlns:a16="http://schemas.microsoft.com/office/drawing/2014/main" id="{256E1ECC-C731-36BE-6FA4-31E3101E3A8E}"/>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Xây dựng SLA, quy trình vận hành và xử lý sự cố</a:t>
                  </a:r>
                </a:p>
              </p:txBody>
            </p:sp>
            <p:sp>
              <p:nvSpPr>
                <p:cNvPr id="50" name="Oval 49">
                  <a:extLst>
                    <a:ext uri="{FF2B5EF4-FFF2-40B4-BE49-F238E27FC236}">
                      <a16:creationId xmlns:a16="http://schemas.microsoft.com/office/drawing/2014/main" id="{C7A59A01-C258-37A3-ED8C-85E3006D1C7C}"/>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51" name="Group 50">
                <a:extLst>
                  <a:ext uri="{FF2B5EF4-FFF2-40B4-BE49-F238E27FC236}">
                    <a16:creationId xmlns:a16="http://schemas.microsoft.com/office/drawing/2014/main" id="{0FBE6D00-7A40-7EE0-D616-C955807492AF}"/>
                  </a:ext>
                </a:extLst>
              </p:cNvPr>
              <p:cNvGrpSpPr/>
              <p:nvPr/>
            </p:nvGrpSpPr>
            <p:grpSpPr>
              <a:xfrm>
                <a:off x="109503" y="5568303"/>
                <a:ext cx="2281591" cy="246221"/>
                <a:chOff x="6018245" y="1443965"/>
                <a:chExt cx="2281591" cy="246221"/>
              </a:xfrm>
            </p:grpSpPr>
            <p:sp>
              <p:nvSpPr>
                <p:cNvPr id="52" name="TextBox 51">
                  <a:extLst>
                    <a:ext uri="{FF2B5EF4-FFF2-40B4-BE49-F238E27FC236}">
                      <a16:creationId xmlns:a16="http://schemas.microsoft.com/office/drawing/2014/main" id="{29A946BE-E03A-6A1A-1746-B0D3EBB117BD}"/>
                    </a:ext>
                  </a:extLst>
                </p:cNvPr>
                <p:cNvSpPr txBox="1"/>
                <p:nvPr/>
              </p:nvSpPr>
              <p:spPr>
                <a:xfrm>
                  <a:off x="6092138" y="1443965"/>
                  <a:ext cx="2207698" cy="246221"/>
                </a:xfrm>
                <a:prstGeom prst="rect">
                  <a:avLst/>
                </a:prstGeom>
                <a:noFill/>
              </p:spPr>
              <p:txBody>
                <a:bodyPr wrap="square" rtlCol="0">
                  <a:spAutoFit/>
                </a:bodyPr>
                <a:lstStyle/>
                <a:p>
                  <a:r>
                    <a:rPr lang="vi-VN" sz="1000" dirty="0">
                      <a:latin typeface="Roboto" pitchFamily="2" charset="0"/>
                      <a:ea typeface="Roboto" pitchFamily="2" charset="0"/>
                    </a:rPr>
                    <a:t>Chuẩn hóa API, SDK, tài liệu tích hợp</a:t>
                  </a:r>
                </a:p>
              </p:txBody>
            </p:sp>
            <p:sp>
              <p:nvSpPr>
                <p:cNvPr id="53" name="Oval 52">
                  <a:extLst>
                    <a:ext uri="{FF2B5EF4-FFF2-40B4-BE49-F238E27FC236}">
                      <a16:creationId xmlns:a16="http://schemas.microsoft.com/office/drawing/2014/main" id="{8ED85020-E1C4-4206-1DA6-5B87CD8DA7DE}"/>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54" name="Group 53">
                <a:extLst>
                  <a:ext uri="{FF2B5EF4-FFF2-40B4-BE49-F238E27FC236}">
                    <a16:creationId xmlns:a16="http://schemas.microsoft.com/office/drawing/2014/main" id="{24D1111B-F99F-315A-D9D7-090CEADB832E}"/>
                  </a:ext>
                </a:extLst>
              </p:cNvPr>
              <p:cNvGrpSpPr/>
              <p:nvPr/>
            </p:nvGrpSpPr>
            <p:grpSpPr>
              <a:xfrm>
                <a:off x="109503" y="5838110"/>
                <a:ext cx="2281591" cy="400110"/>
                <a:chOff x="6018245" y="1443965"/>
                <a:chExt cx="2281591" cy="400110"/>
              </a:xfrm>
            </p:grpSpPr>
            <p:sp>
              <p:nvSpPr>
                <p:cNvPr id="55" name="TextBox 54">
                  <a:extLst>
                    <a:ext uri="{FF2B5EF4-FFF2-40B4-BE49-F238E27FC236}">
                      <a16:creationId xmlns:a16="http://schemas.microsoft.com/office/drawing/2014/main" id="{63C81A17-49DB-B2BF-249A-163773DF86F4}"/>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Xây dựng demo tích hợp Adobe, Office, hệ thống nghiệp vụ</a:t>
                  </a:r>
                </a:p>
              </p:txBody>
            </p:sp>
            <p:sp>
              <p:nvSpPr>
                <p:cNvPr id="56" name="Oval 55">
                  <a:extLst>
                    <a:ext uri="{FF2B5EF4-FFF2-40B4-BE49-F238E27FC236}">
                      <a16:creationId xmlns:a16="http://schemas.microsoft.com/office/drawing/2014/main" id="{48DADFDE-B235-2302-8019-EBF216B5D38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57" name="Group 56">
                <a:extLst>
                  <a:ext uri="{FF2B5EF4-FFF2-40B4-BE49-F238E27FC236}">
                    <a16:creationId xmlns:a16="http://schemas.microsoft.com/office/drawing/2014/main" id="{0D45ACA2-C0C2-50E7-D971-962EEEA4C0C7}"/>
                  </a:ext>
                </a:extLst>
              </p:cNvPr>
              <p:cNvGrpSpPr/>
              <p:nvPr/>
            </p:nvGrpSpPr>
            <p:grpSpPr>
              <a:xfrm>
                <a:off x="109503" y="6261807"/>
                <a:ext cx="2358351" cy="246221"/>
                <a:chOff x="6018245" y="1443965"/>
                <a:chExt cx="2358351" cy="246221"/>
              </a:xfrm>
            </p:grpSpPr>
            <p:sp>
              <p:nvSpPr>
                <p:cNvPr id="58" name="TextBox 57">
                  <a:extLst>
                    <a:ext uri="{FF2B5EF4-FFF2-40B4-BE49-F238E27FC236}">
                      <a16:creationId xmlns:a16="http://schemas.microsoft.com/office/drawing/2014/main" id="{FF1B506C-D0A9-A189-0EA4-28CDCFBBD29B}"/>
                    </a:ext>
                  </a:extLst>
                </p:cNvPr>
                <p:cNvSpPr txBox="1"/>
                <p:nvPr/>
              </p:nvSpPr>
              <p:spPr>
                <a:xfrm>
                  <a:off x="6092138" y="1443965"/>
                  <a:ext cx="2284458" cy="246221"/>
                </a:xfrm>
                <a:prstGeom prst="rect">
                  <a:avLst/>
                </a:prstGeom>
                <a:noFill/>
              </p:spPr>
              <p:txBody>
                <a:bodyPr wrap="square" rtlCol="0">
                  <a:spAutoFit/>
                </a:bodyPr>
                <a:lstStyle/>
                <a:p>
                  <a:r>
                    <a:rPr lang="vi-VN" sz="1000" dirty="0">
                      <a:latin typeface="Roboto" pitchFamily="2" charset="0"/>
                      <a:ea typeface="Roboto" pitchFamily="2" charset="0"/>
                    </a:rPr>
                    <a:t>Xác định phân khúc thị trường ưu tiên</a:t>
                  </a:r>
                </a:p>
              </p:txBody>
            </p:sp>
            <p:sp>
              <p:nvSpPr>
                <p:cNvPr id="59" name="Oval 58">
                  <a:extLst>
                    <a:ext uri="{FF2B5EF4-FFF2-40B4-BE49-F238E27FC236}">
                      <a16:creationId xmlns:a16="http://schemas.microsoft.com/office/drawing/2014/main" id="{74606BFD-5220-A921-D984-C256A4D421B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grpSp>
      <p:grpSp>
        <p:nvGrpSpPr>
          <p:cNvPr id="18" name="Group 17">
            <a:extLst>
              <a:ext uri="{FF2B5EF4-FFF2-40B4-BE49-F238E27FC236}">
                <a16:creationId xmlns:a16="http://schemas.microsoft.com/office/drawing/2014/main" id="{1885E21F-BAF1-B9AF-8249-44F852C3323D}"/>
              </a:ext>
            </a:extLst>
          </p:cNvPr>
          <p:cNvGrpSpPr/>
          <p:nvPr/>
        </p:nvGrpSpPr>
        <p:grpSpPr>
          <a:xfrm>
            <a:off x="3220690" y="3636130"/>
            <a:ext cx="2374519" cy="2332283"/>
            <a:chOff x="3220690" y="3636130"/>
            <a:chExt cx="2374519" cy="2332283"/>
          </a:xfrm>
        </p:grpSpPr>
        <p:sp>
          <p:nvSpPr>
            <p:cNvPr id="63" name="TextBox 62">
              <a:extLst>
                <a:ext uri="{FF2B5EF4-FFF2-40B4-BE49-F238E27FC236}">
                  <a16:creationId xmlns:a16="http://schemas.microsoft.com/office/drawing/2014/main" id="{B457A2DE-4AAE-4C34-CF4F-0765512C2047}"/>
                </a:ext>
              </a:extLst>
            </p:cNvPr>
            <p:cNvSpPr txBox="1"/>
            <p:nvPr/>
          </p:nvSpPr>
          <p:spPr>
            <a:xfrm>
              <a:off x="3220690" y="3636130"/>
              <a:ext cx="2374519" cy="523220"/>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THÍ ĐIỂM &amp; </a:t>
              </a:r>
            </a:p>
            <a:p>
              <a:pPr algn="ctr"/>
              <a:r>
                <a:rPr lang="vi-VN" sz="1400" b="1" dirty="0">
                  <a:solidFill>
                    <a:srgbClr val="0470DD"/>
                  </a:solidFill>
                  <a:latin typeface="Roboto" pitchFamily="2" charset="0"/>
                  <a:ea typeface="Roboto" pitchFamily="2" charset="0"/>
                </a:rPr>
                <a:t>THÂM NHẬP THỊ TRƯỜNG</a:t>
              </a:r>
              <a:endParaRPr lang="vi-VN" sz="1200" dirty="0">
                <a:solidFill>
                  <a:srgbClr val="0470DD"/>
                </a:solidFill>
                <a:latin typeface="Roboto" pitchFamily="2" charset="0"/>
                <a:ea typeface="Roboto" pitchFamily="2" charset="0"/>
              </a:endParaRPr>
            </a:p>
          </p:txBody>
        </p:sp>
        <p:grpSp>
          <p:nvGrpSpPr>
            <p:cNvPr id="16" name="Group 15">
              <a:extLst>
                <a:ext uri="{FF2B5EF4-FFF2-40B4-BE49-F238E27FC236}">
                  <a16:creationId xmlns:a16="http://schemas.microsoft.com/office/drawing/2014/main" id="{46D79773-897D-3035-7ED3-66B6B46D6B8E}"/>
                </a:ext>
              </a:extLst>
            </p:cNvPr>
            <p:cNvGrpSpPr/>
            <p:nvPr/>
          </p:nvGrpSpPr>
          <p:grpSpPr>
            <a:xfrm>
              <a:off x="3267154" y="4297215"/>
              <a:ext cx="2281591" cy="1671198"/>
              <a:chOff x="3267154" y="4297215"/>
              <a:chExt cx="2281591" cy="1671198"/>
            </a:xfrm>
          </p:grpSpPr>
          <p:grpSp>
            <p:nvGrpSpPr>
              <p:cNvPr id="60" name="Group 59">
                <a:extLst>
                  <a:ext uri="{FF2B5EF4-FFF2-40B4-BE49-F238E27FC236}">
                    <a16:creationId xmlns:a16="http://schemas.microsoft.com/office/drawing/2014/main" id="{4E5D1421-C368-6E60-C1A7-8635011F22E2}"/>
                  </a:ext>
                </a:extLst>
              </p:cNvPr>
              <p:cNvGrpSpPr/>
              <p:nvPr/>
            </p:nvGrpSpPr>
            <p:grpSpPr>
              <a:xfrm>
                <a:off x="3267154" y="4297215"/>
                <a:ext cx="2281591" cy="400110"/>
                <a:chOff x="6018245" y="1443965"/>
                <a:chExt cx="2281591" cy="400110"/>
              </a:xfrm>
            </p:grpSpPr>
            <p:sp>
              <p:nvSpPr>
                <p:cNvPr id="61" name="TextBox 60">
                  <a:extLst>
                    <a:ext uri="{FF2B5EF4-FFF2-40B4-BE49-F238E27FC236}">
                      <a16:creationId xmlns:a16="http://schemas.microsoft.com/office/drawing/2014/main" id="{06BA405E-F6C2-BA90-3105-13E157D27549}"/>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Tích hợp thực tế và đánh giá hiệu năng, UX</a:t>
                  </a:r>
                </a:p>
              </p:txBody>
            </p:sp>
            <p:sp>
              <p:nvSpPr>
                <p:cNvPr id="62" name="Oval 61">
                  <a:extLst>
                    <a:ext uri="{FF2B5EF4-FFF2-40B4-BE49-F238E27FC236}">
                      <a16:creationId xmlns:a16="http://schemas.microsoft.com/office/drawing/2014/main" id="{4D4FFDCE-D257-403B-105F-5A8B8218CA08}"/>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64" name="Group 63">
                <a:extLst>
                  <a:ext uri="{FF2B5EF4-FFF2-40B4-BE49-F238E27FC236}">
                    <a16:creationId xmlns:a16="http://schemas.microsoft.com/office/drawing/2014/main" id="{86162446-06A7-A497-4F8D-AF13D7FACF7C}"/>
                  </a:ext>
                </a:extLst>
              </p:cNvPr>
              <p:cNvGrpSpPr/>
              <p:nvPr/>
            </p:nvGrpSpPr>
            <p:grpSpPr>
              <a:xfrm>
                <a:off x="3267154" y="4720911"/>
                <a:ext cx="2281591" cy="400110"/>
                <a:chOff x="6018245" y="1443965"/>
                <a:chExt cx="2281591" cy="400110"/>
              </a:xfrm>
            </p:grpSpPr>
            <p:sp>
              <p:nvSpPr>
                <p:cNvPr id="65" name="TextBox 64">
                  <a:extLst>
                    <a:ext uri="{FF2B5EF4-FFF2-40B4-BE49-F238E27FC236}">
                      <a16:creationId xmlns:a16="http://schemas.microsoft.com/office/drawing/2014/main" id="{20F1DECF-A46C-F03D-969F-BA86620B1126}"/>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Hoàn thiện chính sách giá, thiết lập cơ chế chia sẻ doanh thu với đối tác </a:t>
                  </a:r>
                </a:p>
              </p:txBody>
            </p:sp>
            <p:sp>
              <p:nvSpPr>
                <p:cNvPr id="66" name="Oval 65">
                  <a:extLst>
                    <a:ext uri="{FF2B5EF4-FFF2-40B4-BE49-F238E27FC236}">
                      <a16:creationId xmlns:a16="http://schemas.microsoft.com/office/drawing/2014/main" id="{63C34232-9A20-E1F5-262E-4B1A1C4BB156}"/>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67" name="Group 66">
                <a:extLst>
                  <a:ext uri="{FF2B5EF4-FFF2-40B4-BE49-F238E27FC236}">
                    <a16:creationId xmlns:a16="http://schemas.microsoft.com/office/drawing/2014/main" id="{CC236792-45AF-EDE3-7E89-1E577BB12321}"/>
                  </a:ext>
                </a:extLst>
              </p:cNvPr>
              <p:cNvGrpSpPr/>
              <p:nvPr/>
            </p:nvGrpSpPr>
            <p:grpSpPr>
              <a:xfrm>
                <a:off x="3267154" y="5144607"/>
                <a:ext cx="2281591" cy="400110"/>
                <a:chOff x="6018245" y="1443965"/>
                <a:chExt cx="2281591" cy="400110"/>
              </a:xfrm>
            </p:grpSpPr>
            <p:sp>
              <p:nvSpPr>
                <p:cNvPr id="68" name="TextBox 67">
                  <a:extLst>
                    <a:ext uri="{FF2B5EF4-FFF2-40B4-BE49-F238E27FC236}">
                      <a16:creationId xmlns:a16="http://schemas.microsoft.com/office/drawing/2014/main" id="{737D85CB-23B6-F4CD-BED1-B1B86CFA1123}"/>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Xây dựng quy trình hỗ trợ kỹ thuật &amp; CSKH.</a:t>
                  </a:r>
                </a:p>
              </p:txBody>
            </p:sp>
            <p:sp>
              <p:nvSpPr>
                <p:cNvPr id="69" name="Oval 68">
                  <a:extLst>
                    <a:ext uri="{FF2B5EF4-FFF2-40B4-BE49-F238E27FC236}">
                      <a16:creationId xmlns:a16="http://schemas.microsoft.com/office/drawing/2014/main" id="{288D9EC6-3BDB-8521-26A0-2D86893BBCEA}"/>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70" name="Group 69">
                <a:extLst>
                  <a:ext uri="{FF2B5EF4-FFF2-40B4-BE49-F238E27FC236}">
                    <a16:creationId xmlns:a16="http://schemas.microsoft.com/office/drawing/2014/main" id="{9D649722-B6CB-710E-E689-F15F23D10192}"/>
                  </a:ext>
                </a:extLst>
              </p:cNvPr>
              <p:cNvGrpSpPr/>
              <p:nvPr/>
            </p:nvGrpSpPr>
            <p:grpSpPr>
              <a:xfrm>
                <a:off x="3267154" y="5568303"/>
                <a:ext cx="2281591" cy="400110"/>
                <a:chOff x="6018245" y="1443965"/>
                <a:chExt cx="2281591" cy="400110"/>
              </a:xfrm>
            </p:grpSpPr>
            <p:sp>
              <p:nvSpPr>
                <p:cNvPr id="71" name="TextBox 70">
                  <a:extLst>
                    <a:ext uri="{FF2B5EF4-FFF2-40B4-BE49-F238E27FC236}">
                      <a16:creationId xmlns:a16="http://schemas.microsoft.com/office/drawing/2014/main" id="{21D19F82-9F12-40FD-E94F-DB50925750D0}"/>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Làm việc trực tiếp với CA và nhà tích hợp hệ thống.</a:t>
                  </a:r>
                </a:p>
              </p:txBody>
            </p:sp>
            <p:sp>
              <p:nvSpPr>
                <p:cNvPr id="72" name="Oval 71">
                  <a:extLst>
                    <a:ext uri="{FF2B5EF4-FFF2-40B4-BE49-F238E27FC236}">
                      <a16:creationId xmlns:a16="http://schemas.microsoft.com/office/drawing/2014/main" id="{1C76A4E8-DDFB-49F5-0477-FCCF8D87FF64}"/>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grpSp>
      <p:grpSp>
        <p:nvGrpSpPr>
          <p:cNvPr id="108" name="Group 107">
            <a:extLst>
              <a:ext uri="{FF2B5EF4-FFF2-40B4-BE49-F238E27FC236}">
                <a16:creationId xmlns:a16="http://schemas.microsoft.com/office/drawing/2014/main" id="{03B8DD81-B96E-2E01-FA41-3E1C52CEA394}"/>
              </a:ext>
            </a:extLst>
          </p:cNvPr>
          <p:cNvGrpSpPr/>
          <p:nvPr/>
        </p:nvGrpSpPr>
        <p:grpSpPr>
          <a:xfrm>
            <a:off x="6785515" y="701268"/>
            <a:ext cx="1829211" cy="2720340"/>
            <a:chOff x="6871647" y="701268"/>
            <a:chExt cx="1829211" cy="2720340"/>
          </a:xfrm>
        </p:grpSpPr>
        <p:grpSp>
          <p:nvGrpSpPr>
            <p:cNvPr id="28" name="Group 27">
              <a:extLst>
                <a:ext uri="{FF2B5EF4-FFF2-40B4-BE49-F238E27FC236}">
                  <a16:creationId xmlns:a16="http://schemas.microsoft.com/office/drawing/2014/main" id="{B64F75E0-B6C2-C956-DC7F-8A1FFBA564E7}"/>
                </a:ext>
              </a:extLst>
            </p:cNvPr>
            <p:cNvGrpSpPr/>
            <p:nvPr/>
          </p:nvGrpSpPr>
          <p:grpSpPr>
            <a:xfrm>
              <a:off x="7370616" y="1330037"/>
              <a:ext cx="831273" cy="1699489"/>
              <a:chOff x="7398324" y="1330037"/>
              <a:chExt cx="831273" cy="1699489"/>
            </a:xfrm>
          </p:grpSpPr>
          <p:grpSp>
            <p:nvGrpSpPr>
              <p:cNvPr id="22" name="Group 21">
                <a:extLst>
                  <a:ext uri="{FF2B5EF4-FFF2-40B4-BE49-F238E27FC236}">
                    <a16:creationId xmlns:a16="http://schemas.microsoft.com/office/drawing/2014/main" id="{1EC5BEFC-5957-DCE5-D9F3-EC625699947C}"/>
                  </a:ext>
                </a:extLst>
              </p:cNvPr>
              <p:cNvGrpSpPr/>
              <p:nvPr/>
            </p:nvGrpSpPr>
            <p:grpSpPr>
              <a:xfrm>
                <a:off x="7398324" y="1330037"/>
                <a:ext cx="831273" cy="1699489"/>
                <a:chOff x="461818" y="1330036"/>
                <a:chExt cx="831273" cy="1699489"/>
              </a:xfrm>
            </p:grpSpPr>
            <p:sp>
              <p:nvSpPr>
                <p:cNvPr id="24" name="Oval 23">
                  <a:extLst>
                    <a:ext uri="{FF2B5EF4-FFF2-40B4-BE49-F238E27FC236}">
                      <a16:creationId xmlns:a16="http://schemas.microsoft.com/office/drawing/2014/main" id="{36B06071-84C7-6CDE-112D-00353F18C3F3}"/>
                    </a:ext>
                  </a:extLst>
                </p:cNvPr>
                <p:cNvSpPr/>
                <p:nvPr/>
              </p:nvSpPr>
              <p:spPr>
                <a:xfrm>
                  <a:off x="461818" y="1330036"/>
                  <a:ext cx="831273" cy="831273"/>
                </a:xfrm>
                <a:prstGeom prst="ellipse">
                  <a:avLst/>
                </a:prstGeom>
                <a:noFill/>
                <a:ln>
                  <a:solidFill>
                    <a:srgbClr val="047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25" name="Straight Connector 24">
                  <a:extLst>
                    <a:ext uri="{FF2B5EF4-FFF2-40B4-BE49-F238E27FC236}">
                      <a16:creationId xmlns:a16="http://schemas.microsoft.com/office/drawing/2014/main" id="{28087561-6F13-93B1-4A1C-8644B11EF3D1}"/>
                    </a:ext>
                  </a:extLst>
                </p:cNvPr>
                <p:cNvCxnSpPr>
                  <a:stCxn id="24" idx="4"/>
                </p:cNvCxnSpPr>
                <p:nvPr/>
              </p:nvCxnSpPr>
              <p:spPr>
                <a:xfrm flipH="1">
                  <a:off x="877453" y="2161309"/>
                  <a:ext cx="2" cy="868216"/>
                </a:xfrm>
                <a:prstGeom prst="line">
                  <a:avLst/>
                </a:prstGeom>
                <a:ln>
                  <a:solidFill>
                    <a:srgbClr val="0470DD"/>
                  </a:solidFill>
                </a:ln>
              </p:spPr>
              <p:style>
                <a:lnRef idx="2">
                  <a:schemeClr val="accent1"/>
                </a:lnRef>
                <a:fillRef idx="0">
                  <a:schemeClr val="accent1"/>
                </a:fillRef>
                <a:effectRef idx="1">
                  <a:schemeClr val="accent1"/>
                </a:effectRef>
                <a:fontRef idx="minor">
                  <a:schemeClr val="tx1"/>
                </a:fontRef>
              </p:style>
            </p:cxnSp>
          </p:grpSp>
          <p:pic>
            <p:nvPicPr>
              <p:cNvPr id="27" name="Graphic 26" descr="Connections with solid fill">
                <a:extLst>
                  <a:ext uri="{FF2B5EF4-FFF2-40B4-BE49-F238E27FC236}">
                    <a16:creationId xmlns:a16="http://schemas.microsoft.com/office/drawing/2014/main" id="{CF797DDE-C954-1B1A-3E50-BD918D565C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39888" y="1373910"/>
                <a:ext cx="748142" cy="748142"/>
              </a:xfrm>
              <a:prstGeom prst="rect">
                <a:avLst/>
              </a:prstGeom>
            </p:spPr>
          </p:pic>
        </p:grpSp>
        <p:sp>
          <p:nvSpPr>
            <p:cNvPr id="42" name="TextBox 41">
              <a:extLst>
                <a:ext uri="{FF2B5EF4-FFF2-40B4-BE49-F238E27FC236}">
                  <a16:creationId xmlns:a16="http://schemas.microsoft.com/office/drawing/2014/main" id="{CE99FD06-E8B3-6F75-C5B3-7B5F28CE1873}"/>
                </a:ext>
              </a:extLst>
            </p:cNvPr>
            <p:cNvSpPr txBox="1"/>
            <p:nvPr/>
          </p:nvSpPr>
          <p:spPr>
            <a:xfrm>
              <a:off x="6871647" y="701268"/>
              <a:ext cx="1829211" cy="492443"/>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GIAI ĐOẠN 3</a:t>
              </a:r>
            </a:p>
            <a:p>
              <a:pPr algn="ctr"/>
              <a:r>
                <a:rPr lang="vi-VN" sz="1200" dirty="0">
                  <a:solidFill>
                    <a:srgbClr val="0470DD"/>
                  </a:solidFill>
                  <a:latin typeface="Roboto" pitchFamily="2" charset="0"/>
                  <a:ea typeface="Roboto" pitchFamily="2" charset="0"/>
                </a:rPr>
                <a:t>(6-12 tháng)</a:t>
              </a:r>
            </a:p>
          </p:txBody>
        </p:sp>
        <p:sp>
          <p:nvSpPr>
            <p:cNvPr id="79" name="Rectangle: Rounded Corners 78">
              <a:extLst>
                <a:ext uri="{FF2B5EF4-FFF2-40B4-BE49-F238E27FC236}">
                  <a16:creationId xmlns:a16="http://schemas.microsoft.com/office/drawing/2014/main" id="{FE301907-DB52-DB0A-8E09-FC48192F07B2}"/>
                </a:ext>
              </a:extLst>
            </p:cNvPr>
            <p:cNvSpPr/>
            <p:nvPr/>
          </p:nvSpPr>
          <p:spPr>
            <a:xfrm>
              <a:off x="7336252" y="3022135"/>
              <a:ext cx="900000" cy="399473"/>
            </a:xfrm>
            <a:prstGeom prst="roundRect">
              <a:avLst>
                <a:gd name="adj" fmla="val 50000"/>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3" name="Group 22">
            <a:extLst>
              <a:ext uri="{FF2B5EF4-FFF2-40B4-BE49-F238E27FC236}">
                <a16:creationId xmlns:a16="http://schemas.microsoft.com/office/drawing/2014/main" id="{5146F002-CC79-0958-28B9-E7BCF1720862}"/>
              </a:ext>
            </a:extLst>
          </p:cNvPr>
          <p:cNvGrpSpPr/>
          <p:nvPr/>
        </p:nvGrpSpPr>
        <p:grpSpPr>
          <a:xfrm>
            <a:off x="6471270" y="3636133"/>
            <a:ext cx="2374519" cy="2603262"/>
            <a:chOff x="6471270" y="3636133"/>
            <a:chExt cx="2374519" cy="2603262"/>
          </a:xfrm>
        </p:grpSpPr>
        <p:sp>
          <p:nvSpPr>
            <p:cNvPr id="83" name="TextBox 82">
              <a:extLst>
                <a:ext uri="{FF2B5EF4-FFF2-40B4-BE49-F238E27FC236}">
                  <a16:creationId xmlns:a16="http://schemas.microsoft.com/office/drawing/2014/main" id="{537BC2D1-3B5E-88B6-BD67-445F2FB5AD5A}"/>
                </a:ext>
              </a:extLst>
            </p:cNvPr>
            <p:cNvSpPr txBox="1"/>
            <p:nvPr/>
          </p:nvSpPr>
          <p:spPr>
            <a:xfrm>
              <a:off x="6471270" y="3636133"/>
              <a:ext cx="2374519" cy="307777"/>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MỞ RỘNG THƯƠNG MẠI</a:t>
              </a:r>
              <a:endParaRPr lang="vi-VN" sz="1200" dirty="0">
                <a:solidFill>
                  <a:srgbClr val="0470DD"/>
                </a:solidFill>
                <a:latin typeface="Roboto" pitchFamily="2" charset="0"/>
                <a:ea typeface="Roboto" pitchFamily="2" charset="0"/>
              </a:endParaRPr>
            </a:p>
          </p:txBody>
        </p:sp>
        <p:grpSp>
          <p:nvGrpSpPr>
            <p:cNvPr id="21" name="Group 20">
              <a:extLst>
                <a:ext uri="{FF2B5EF4-FFF2-40B4-BE49-F238E27FC236}">
                  <a16:creationId xmlns:a16="http://schemas.microsoft.com/office/drawing/2014/main" id="{0D08D05D-1582-F1C6-A3B2-89B3A2D76E19}"/>
                </a:ext>
              </a:extLst>
            </p:cNvPr>
            <p:cNvGrpSpPr/>
            <p:nvPr/>
          </p:nvGrpSpPr>
          <p:grpSpPr>
            <a:xfrm>
              <a:off x="6517734" y="4297218"/>
              <a:ext cx="2281591" cy="1942177"/>
              <a:chOff x="6517734" y="4297218"/>
              <a:chExt cx="2281591" cy="1942177"/>
            </a:xfrm>
          </p:grpSpPr>
          <p:grpSp>
            <p:nvGrpSpPr>
              <p:cNvPr id="80" name="Group 79">
                <a:extLst>
                  <a:ext uri="{FF2B5EF4-FFF2-40B4-BE49-F238E27FC236}">
                    <a16:creationId xmlns:a16="http://schemas.microsoft.com/office/drawing/2014/main" id="{81BA003D-19F3-4A8A-9485-C20F74B39330}"/>
                  </a:ext>
                </a:extLst>
              </p:cNvPr>
              <p:cNvGrpSpPr/>
              <p:nvPr/>
            </p:nvGrpSpPr>
            <p:grpSpPr>
              <a:xfrm>
                <a:off x="6517734" y="4297218"/>
                <a:ext cx="2281591" cy="553998"/>
                <a:chOff x="6018245" y="1443965"/>
                <a:chExt cx="2281591" cy="553998"/>
              </a:xfrm>
            </p:grpSpPr>
            <p:sp>
              <p:nvSpPr>
                <p:cNvPr id="81" name="TextBox 80">
                  <a:extLst>
                    <a:ext uri="{FF2B5EF4-FFF2-40B4-BE49-F238E27FC236}">
                      <a16:creationId xmlns:a16="http://schemas.microsoft.com/office/drawing/2014/main" id="{990FEAFE-B582-7180-60A8-B3F7AA2242A7}"/>
                    </a:ext>
                  </a:extLst>
                </p:cNvPr>
                <p:cNvSpPr txBox="1"/>
                <p:nvPr/>
              </p:nvSpPr>
              <p:spPr>
                <a:xfrm>
                  <a:off x="6092138" y="1443965"/>
                  <a:ext cx="2207698" cy="553998"/>
                </a:xfrm>
                <a:prstGeom prst="rect">
                  <a:avLst/>
                </a:prstGeom>
                <a:noFill/>
              </p:spPr>
              <p:txBody>
                <a:bodyPr wrap="square" rtlCol="0">
                  <a:spAutoFit/>
                </a:bodyPr>
                <a:lstStyle/>
                <a:p>
                  <a:r>
                    <a:rPr lang="vi-VN" sz="1000" dirty="0">
                      <a:latin typeface="Roboto" pitchFamily="2" charset="0"/>
                      <a:ea typeface="Roboto" pitchFamily="2" charset="0"/>
                    </a:rPr>
                    <a:t>Hợp tác với: Nền tảng ERP/CRM; Fintech/Insurtech; Nhà cung cấp hợp đồng điện tử</a:t>
                  </a:r>
                </a:p>
              </p:txBody>
            </p:sp>
            <p:sp>
              <p:nvSpPr>
                <p:cNvPr id="82" name="Oval 81">
                  <a:extLst>
                    <a:ext uri="{FF2B5EF4-FFF2-40B4-BE49-F238E27FC236}">
                      <a16:creationId xmlns:a16="http://schemas.microsoft.com/office/drawing/2014/main" id="{0B900D25-FC5F-D449-B02E-E8886E433A21}"/>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84" name="Group 83">
                <a:extLst>
                  <a:ext uri="{FF2B5EF4-FFF2-40B4-BE49-F238E27FC236}">
                    <a16:creationId xmlns:a16="http://schemas.microsoft.com/office/drawing/2014/main" id="{9638328F-F667-7F6C-772B-3FCD8B2CB43C}"/>
                  </a:ext>
                </a:extLst>
              </p:cNvPr>
              <p:cNvGrpSpPr/>
              <p:nvPr/>
            </p:nvGrpSpPr>
            <p:grpSpPr>
              <a:xfrm>
                <a:off x="6517734" y="4862537"/>
                <a:ext cx="2101741" cy="707886"/>
                <a:chOff x="6018245" y="1443965"/>
                <a:chExt cx="2101741" cy="707886"/>
              </a:xfrm>
            </p:grpSpPr>
            <p:sp>
              <p:nvSpPr>
                <p:cNvPr id="85" name="TextBox 84">
                  <a:extLst>
                    <a:ext uri="{FF2B5EF4-FFF2-40B4-BE49-F238E27FC236}">
                      <a16:creationId xmlns:a16="http://schemas.microsoft.com/office/drawing/2014/main" id="{0AFCB7E7-F163-BCA3-CE12-EE239B662968}"/>
                    </a:ext>
                  </a:extLst>
                </p:cNvPr>
                <p:cNvSpPr txBox="1"/>
                <p:nvPr/>
              </p:nvSpPr>
              <p:spPr>
                <a:xfrm>
                  <a:off x="6092138" y="1443965"/>
                  <a:ext cx="2027848" cy="707886"/>
                </a:xfrm>
                <a:prstGeom prst="rect">
                  <a:avLst/>
                </a:prstGeom>
                <a:noFill/>
              </p:spPr>
              <p:txBody>
                <a:bodyPr wrap="square" rtlCol="0">
                  <a:spAutoFit/>
                </a:bodyPr>
                <a:lstStyle/>
                <a:p>
                  <a:r>
                    <a:rPr lang="vi-VN" sz="1000" dirty="0">
                      <a:latin typeface="Roboto" pitchFamily="2" charset="0"/>
                      <a:ea typeface="Roboto" pitchFamily="2" charset="0"/>
                    </a:rPr>
                    <a:t>Chuẩn hóa quy trình triển khai diện rộng: Bộ tài liệu đào tạo kỹ thuật &amp; bán hàng cho đối tác; Mô hình triển khai nhanh</a:t>
                  </a:r>
                </a:p>
              </p:txBody>
            </p:sp>
            <p:sp>
              <p:nvSpPr>
                <p:cNvPr id="86" name="Oval 85">
                  <a:extLst>
                    <a:ext uri="{FF2B5EF4-FFF2-40B4-BE49-F238E27FC236}">
                      <a16:creationId xmlns:a16="http://schemas.microsoft.com/office/drawing/2014/main" id="{82B44AA7-4806-9B4B-5686-B2488A3C9CC7}"/>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87" name="Group 86">
                <a:extLst>
                  <a:ext uri="{FF2B5EF4-FFF2-40B4-BE49-F238E27FC236}">
                    <a16:creationId xmlns:a16="http://schemas.microsoft.com/office/drawing/2014/main" id="{3159019C-D1CF-B375-4BE8-883E35A5EAA8}"/>
                  </a:ext>
                </a:extLst>
              </p:cNvPr>
              <p:cNvGrpSpPr/>
              <p:nvPr/>
            </p:nvGrpSpPr>
            <p:grpSpPr>
              <a:xfrm>
                <a:off x="6517734" y="5581744"/>
                <a:ext cx="2281591" cy="400110"/>
                <a:chOff x="6018245" y="1443965"/>
                <a:chExt cx="2281591" cy="400110"/>
              </a:xfrm>
            </p:grpSpPr>
            <p:sp>
              <p:nvSpPr>
                <p:cNvPr id="88" name="TextBox 87">
                  <a:extLst>
                    <a:ext uri="{FF2B5EF4-FFF2-40B4-BE49-F238E27FC236}">
                      <a16:creationId xmlns:a16="http://schemas.microsoft.com/office/drawing/2014/main" id="{0EF8B583-081A-8126-E92D-724D3F3C2164}"/>
                    </a:ext>
                  </a:extLst>
                </p:cNvPr>
                <p:cNvSpPr txBox="1"/>
                <p:nvPr/>
              </p:nvSpPr>
              <p:spPr>
                <a:xfrm>
                  <a:off x="6092138" y="1443965"/>
                  <a:ext cx="2207698" cy="400110"/>
                </a:xfrm>
                <a:prstGeom prst="rect">
                  <a:avLst/>
                </a:prstGeom>
                <a:noFill/>
              </p:spPr>
              <p:txBody>
                <a:bodyPr wrap="square" rtlCol="0">
                  <a:spAutoFit/>
                </a:bodyPr>
                <a:lstStyle/>
                <a:p>
                  <a:r>
                    <a:rPr lang="vi-VN" sz="1000" dirty="0">
                      <a:latin typeface="Roboto" pitchFamily="2" charset="0"/>
                      <a:ea typeface="Roboto" pitchFamily="2" charset="0"/>
                    </a:rPr>
                    <a:t>Tham gia hội thảo chuyển đổi số; Công bố tích hợp đa CA.</a:t>
                  </a:r>
                </a:p>
              </p:txBody>
            </p:sp>
            <p:sp>
              <p:nvSpPr>
                <p:cNvPr id="89" name="Oval 88">
                  <a:extLst>
                    <a:ext uri="{FF2B5EF4-FFF2-40B4-BE49-F238E27FC236}">
                      <a16:creationId xmlns:a16="http://schemas.microsoft.com/office/drawing/2014/main" id="{ED7393D3-5C5A-CFA4-BCC2-88B9D2CA8DD8}"/>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90" name="Group 89">
                <a:extLst>
                  <a:ext uri="{FF2B5EF4-FFF2-40B4-BE49-F238E27FC236}">
                    <a16:creationId xmlns:a16="http://schemas.microsoft.com/office/drawing/2014/main" id="{B4F6ED18-4053-A516-C0EF-58A6B8FA6F47}"/>
                  </a:ext>
                </a:extLst>
              </p:cNvPr>
              <p:cNvGrpSpPr/>
              <p:nvPr/>
            </p:nvGrpSpPr>
            <p:grpSpPr>
              <a:xfrm>
                <a:off x="6517734" y="5993174"/>
                <a:ext cx="2281591" cy="246221"/>
                <a:chOff x="6018245" y="1443965"/>
                <a:chExt cx="2281591" cy="246221"/>
              </a:xfrm>
            </p:grpSpPr>
            <p:sp>
              <p:nvSpPr>
                <p:cNvPr id="91" name="TextBox 90">
                  <a:extLst>
                    <a:ext uri="{FF2B5EF4-FFF2-40B4-BE49-F238E27FC236}">
                      <a16:creationId xmlns:a16="http://schemas.microsoft.com/office/drawing/2014/main" id="{E717E01F-0F0D-E2D1-656E-2EA09BEE7E37}"/>
                    </a:ext>
                  </a:extLst>
                </p:cNvPr>
                <p:cNvSpPr txBox="1"/>
                <p:nvPr/>
              </p:nvSpPr>
              <p:spPr>
                <a:xfrm>
                  <a:off x="6092138" y="1443965"/>
                  <a:ext cx="2207698" cy="246221"/>
                </a:xfrm>
                <a:prstGeom prst="rect">
                  <a:avLst/>
                </a:prstGeom>
                <a:noFill/>
              </p:spPr>
              <p:txBody>
                <a:bodyPr wrap="square" rtlCol="0">
                  <a:spAutoFit/>
                </a:bodyPr>
                <a:lstStyle/>
                <a:p>
                  <a:r>
                    <a:rPr lang="vi-VN" sz="1000" dirty="0">
                      <a:latin typeface="Roboto" pitchFamily="2" charset="0"/>
                      <a:ea typeface="Roboto" pitchFamily="2" charset="0"/>
                    </a:rPr>
                    <a:t>Tăng cường thương hiệu.</a:t>
                  </a:r>
                </a:p>
              </p:txBody>
            </p:sp>
            <p:sp>
              <p:nvSpPr>
                <p:cNvPr id="92" name="Oval 91">
                  <a:extLst>
                    <a:ext uri="{FF2B5EF4-FFF2-40B4-BE49-F238E27FC236}">
                      <a16:creationId xmlns:a16="http://schemas.microsoft.com/office/drawing/2014/main" id="{48810C9C-6864-D162-E259-B3882D9CC139}"/>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grpSp>
      <p:grpSp>
        <p:nvGrpSpPr>
          <p:cNvPr id="29" name="Group 28">
            <a:extLst>
              <a:ext uri="{FF2B5EF4-FFF2-40B4-BE49-F238E27FC236}">
                <a16:creationId xmlns:a16="http://schemas.microsoft.com/office/drawing/2014/main" id="{6C8B5E0E-B5C3-DEE2-46EF-663416FF1027}"/>
              </a:ext>
            </a:extLst>
          </p:cNvPr>
          <p:cNvGrpSpPr/>
          <p:nvPr/>
        </p:nvGrpSpPr>
        <p:grpSpPr>
          <a:xfrm>
            <a:off x="9686282" y="3634958"/>
            <a:ext cx="2420334" cy="2966946"/>
            <a:chOff x="9686282" y="3634958"/>
            <a:chExt cx="2420334" cy="2966946"/>
          </a:xfrm>
        </p:grpSpPr>
        <p:sp>
          <p:nvSpPr>
            <p:cNvPr id="96" name="TextBox 95">
              <a:extLst>
                <a:ext uri="{FF2B5EF4-FFF2-40B4-BE49-F238E27FC236}">
                  <a16:creationId xmlns:a16="http://schemas.microsoft.com/office/drawing/2014/main" id="{7591E04C-4DBD-F453-405E-E6A48B9ED966}"/>
                </a:ext>
              </a:extLst>
            </p:cNvPr>
            <p:cNvSpPr txBox="1"/>
            <p:nvPr/>
          </p:nvSpPr>
          <p:spPr>
            <a:xfrm>
              <a:off x="9686282" y="3634958"/>
              <a:ext cx="2374519" cy="523220"/>
            </a:xfrm>
            <a:prstGeom prst="rect">
              <a:avLst/>
            </a:prstGeom>
            <a:noFill/>
          </p:spPr>
          <p:txBody>
            <a:bodyPr wrap="square" rtlCol="0">
              <a:spAutoFit/>
            </a:bodyPr>
            <a:lstStyle/>
            <a:p>
              <a:pPr algn="ctr"/>
              <a:r>
                <a:rPr lang="vi-VN" sz="1400" b="1" dirty="0">
                  <a:solidFill>
                    <a:srgbClr val="0470DD"/>
                  </a:solidFill>
                  <a:latin typeface="Roboto" pitchFamily="2" charset="0"/>
                  <a:ea typeface="Roboto" pitchFamily="2" charset="0"/>
                </a:rPr>
                <a:t>CHUẨN HÓA &amp;</a:t>
              </a:r>
            </a:p>
            <a:p>
              <a:pPr algn="ctr"/>
              <a:r>
                <a:rPr lang="vi-VN" sz="1400" b="1" dirty="0">
                  <a:solidFill>
                    <a:srgbClr val="0470DD"/>
                  </a:solidFill>
                  <a:latin typeface="Roboto" pitchFamily="2" charset="0"/>
                  <a:ea typeface="Roboto" pitchFamily="2" charset="0"/>
                </a:rPr>
                <a:t>DẪN DẮT THỊ TRƯỜNG</a:t>
              </a:r>
              <a:endParaRPr lang="vi-VN" sz="1200" dirty="0">
                <a:solidFill>
                  <a:srgbClr val="0470DD"/>
                </a:solidFill>
                <a:latin typeface="Roboto" pitchFamily="2" charset="0"/>
                <a:ea typeface="Roboto" pitchFamily="2" charset="0"/>
              </a:endParaRPr>
            </a:p>
          </p:txBody>
        </p:sp>
        <p:grpSp>
          <p:nvGrpSpPr>
            <p:cNvPr id="26" name="Group 25">
              <a:extLst>
                <a:ext uri="{FF2B5EF4-FFF2-40B4-BE49-F238E27FC236}">
                  <a16:creationId xmlns:a16="http://schemas.microsoft.com/office/drawing/2014/main" id="{D2E69359-83C8-71C7-9854-31CFC3881073}"/>
                </a:ext>
              </a:extLst>
            </p:cNvPr>
            <p:cNvGrpSpPr/>
            <p:nvPr/>
          </p:nvGrpSpPr>
          <p:grpSpPr>
            <a:xfrm>
              <a:off x="9825025" y="4296043"/>
              <a:ext cx="2281591" cy="2305861"/>
              <a:chOff x="9825025" y="4296043"/>
              <a:chExt cx="2281591" cy="2305861"/>
            </a:xfrm>
          </p:grpSpPr>
          <p:grpSp>
            <p:nvGrpSpPr>
              <p:cNvPr id="93" name="Group 92">
                <a:extLst>
                  <a:ext uri="{FF2B5EF4-FFF2-40B4-BE49-F238E27FC236}">
                    <a16:creationId xmlns:a16="http://schemas.microsoft.com/office/drawing/2014/main" id="{3E6B2F7D-5A22-1362-A7AD-E6D3F992182E}"/>
                  </a:ext>
                </a:extLst>
              </p:cNvPr>
              <p:cNvGrpSpPr/>
              <p:nvPr/>
            </p:nvGrpSpPr>
            <p:grpSpPr>
              <a:xfrm>
                <a:off x="9825025" y="4296043"/>
                <a:ext cx="2101741" cy="400110"/>
                <a:chOff x="6018245" y="1443965"/>
                <a:chExt cx="2101741" cy="400110"/>
              </a:xfrm>
            </p:grpSpPr>
            <p:sp>
              <p:nvSpPr>
                <p:cNvPr id="94" name="TextBox 93">
                  <a:extLst>
                    <a:ext uri="{FF2B5EF4-FFF2-40B4-BE49-F238E27FC236}">
                      <a16:creationId xmlns:a16="http://schemas.microsoft.com/office/drawing/2014/main" id="{B69040D9-B500-97DB-9B99-2082BCD2A840}"/>
                    </a:ext>
                  </a:extLst>
                </p:cNvPr>
                <p:cNvSpPr txBox="1"/>
                <p:nvPr/>
              </p:nvSpPr>
              <p:spPr>
                <a:xfrm>
                  <a:off x="6092138" y="1443965"/>
                  <a:ext cx="2027848" cy="400110"/>
                </a:xfrm>
                <a:prstGeom prst="rect">
                  <a:avLst/>
                </a:prstGeom>
                <a:noFill/>
              </p:spPr>
              <p:txBody>
                <a:bodyPr wrap="square" rtlCol="0">
                  <a:spAutoFit/>
                </a:bodyPr>
                <a:lstStyle/>
                <a:p>
                  <a:r>
                    <a:rPr lang="vi-VN" sz="1000" dirty="0">
                      <a:latin typeface="Roboto" pitchFamily="2" charset="0"/>
                      <a:ea typeface="Roboto" pitchFamily="2" charset="0"/>
                    </a:rPr>
                    <a:t>Tích hợp sẵn trong các nền tảng phổ biến</a:t>
                  </a:r>
                </a:p>
              </p:txBody>
            </p:sp>
            <p:sp>
              <p:nvSpPr>
                <p:cNvPr id="95" name="Oval 94">
                  <a:extLst>
                    <a:ext uri="{FF2B5EF4-FFF2-40B4-BE49-F238E27FC236}">
                      <a16:creationId xmlns:a16="http://schemas.microsoft.com/office/drawing/2014/main" id="{04FC9F26-30FE-FC41-4B92-A5DE8AF11403}"/>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97" name="Group 96">
                <a:extLst>
                  <a:ext uri="{FF2B5EF4-FFF2-40B4-BE49-F238E27FC236}">
                    <a16:creationId xmlns:a16="http://schemas.microsoft.com/office/drawing/2014/main" id="{FA5DD17A-4F06-AAF3-40C1-2087048374A8}"/>
                  </a:ext>
                </a:extLst>
              </p:cNvPr>
              <p:cNvGrpSpPr/>
              <p:nvPr/>
            </p:nvGrpSpPr>
            <p:grpSpPr>
              <a:xfrm>
                <a:off x="9825025" y="4726109"/>
                <a:ext cx="2101741" cy="400110"/>
                <a:chOff x="6018245" y="1443965"/>
                <a:chExt cx="2101741" cy="400110"/>
              </a:xfrm>
            </p:grpSpPr>
            <p:sp>
              <p:nvSpPr>
                <p:cNvPr id="98" name="TextBox 97">
                  <a:extLst>
                    <a:ext uri="{FF2B5EF4-FFF2-40B4-BE49-F238E27FC236}">
                      <a16:creationId xmlns:a16="http://schemas.microsoft.com/office/drawing/2014/main" id="{B839DAC5-240D-16EA-1EF3-D1E297E56783}"/>
                    </a:ext>
                  </a:extLst>
                </p:cNvPr>
                <p:cNvSpPr txBox="1"/>
                <p:nvPr/>
              </p:nvSpPr>
              <p:spPr>
                <a:xfrm>
                  <a:off x="6092138" y="1443965"/>
                  <a:ext cx="2027848" cy="400110"/>
                </a:xfrm>
                <a:prstGeom prst="rect">
                  <a:avLst/>
                </a:prstGeom>
                <a:noFill/>
              </p:spPr>
              <p:txBody>
                <a:bodyPr wrap="square" rtlCol="0">
                  <a:spAutoFit/>
                </a:bodyPr>
                <a:lstStyle/>
                <a:p>
                  <a:r>
                    <a:rPr lang="vi-VN" sz="1000" dirty="0">
                      <a:latin typeface="Roboto" pitchFamily="2" charset="0"/>
                      <a:ea typeface="Roboto" pitchFamily="2" charset="0"/>
                    </a:rPr>
                    <a:t>Định vị là giải pháp ký số dựa trên VNeID tiêu chuẩn</a:t>
                  </a:r>
                </a:p>
              </p:txBody>
            </p:sp>
            <p:sp>
              <p:nvSpPr>
                <p:cNvPr id="99" name="Oval 98">
                  <a:extLst>
                    <a:ext uri="{FF2B5EF4-FFF2-40B4-BE49-F238E27FC236}">
                      <a16:creationId xmlns:a16="http://schemas.microsoft.com/office/drawing/2014/main" id="{16E6E491-6503-61EB-7E94-719274D1D0C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100" name="Group 99">
                <a:extLst>
                  <a:ext uri="{FF2B5EF4-FFF2-40B4-BE49-F238E27FC236}">
                    <a16:creationId xmlns:a16="http://schemas.microsoft.com/office/drawing/2014/main" id="{507769EF-E8FF-68F8-6D1D-192EC8DD2CA3}"/>
                  </a:ext>
                </a:extLst>
              </p:cNvPr>
              <p:cNvGrpSpPr/>
              <p:nvPr/>
            </p:nvGrpSpPr>
            <p:grpSpPr>
              <a:xfrm>
                <a:off x="9825025" y="5156175"/>
                <a:ext cx="2281591" cy="707886"/>
                <a:chOff x="6018245" y="1443965"/>
                <a:chExt cx="2281591" cy="707886"/>
              </a:xfrm>
            </p:grpSpPr>
            <p:sp>
              <p:nvSpPr>
                <p:cNvPr id="101" name="TextBox 100">
                  <a:extLst>
                    <a:ext uri="{FF2B5EF4-FFF2-40B4-BE49-F238E27FC236}">
                      <a16:creationId xmlns:a16="http://schemas.microsoft.com/office/drawing/2014/main" id="{35A4FC45-5E8D-1083-4DA5-2747785B6889}"/>
                    </a:ext>
                  </a:extLst>
                </p:cNvPr>
                <p:cNvSpPr txBox="1"/>
                <p:nvPr/>
              </p:nvSpPr>
              <p:spPr>
                <a:xfrm>
                  <a:off x="6092138" y="1443965"/>
                  <a:ext cx="2207698" cy="707886"/>
                </a:xfrm>
                <a:prstGeom prst="rect">
                  <a:avLst/>
                </a:prstGeom>
                <a:noFill/>
              </p:spPr>
              <p:txBody>
                <a:bodyPr wrap="square" rtlCol="0">
                  <a:spAutoFit/>
                </a:bodyPr>
                <a:lstStyle/>
                <a:p>
                  <a:r>
                    <a:rPr lang="vi-VN" sz="1000" dirty="0">
                      <a:latin typeface="Roboto" pitchFamily="2" charset="0"/>
                      <a:ea typeface="Roboto" pitchFamily="2" charset="0"/>
                    </a:rPr>
                    <a:t>Phát triển tính năng nâng cao: Mobile SDK, Ký hàng loạt (bulk signing), Dashboard quản trị tập trung cho doanh nghiệp lớn</a:t>
                  </a:r>
                </a:p>
              </p:txBody>
            </p:sp>
            <p:sp>
              <p:nvSpPr>
                <p:cNvPr id="102" name="Oval 101">
                  <a:extLst>
                    <a:ext uri="{FF2B5EF4-FFF2-40B4-BE49-F238E27FC236}">
                      <a16:creationId xmlns:a16="http://schemas.microsoft.com/office/drawing/2014/main" id="{31EEF455-1759-C3E5-F1A0-11AE993B0D74}"/>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nvGrpSpPr>
              <p:cNvPr id="103" name="Group 102">
                <a:extLst>
                  <a:ext uri="{FF2B5EF4-FFF2-40B4-BE49-F238E27FC236}">
                    <a16:creationId xmlns:a16="http://schemas.microsoft.com/office/drawing/2014/main" id="{CC228791-B481-4EA5-15F0-0865FB85750D}"/>
                  </a:ext>
                </a:extLst>
              </p:cNvPr>
              <p:cNvGrpSpPr/>
              <p:nvPr/>
            </p:nvGrpSpPr>
            <p:grpSpPr>
              <a:xfrm>
                <a:off x="9825025" y="5894018"/>
                <a:ext cx="2281591" cy="707886"/>
                <a:chOff x="6018245" y="1443965"/>
                <a:chExt cx="2281591" cy="707886"/>
              </a:xfrm>
            </p:grpSpPr>
            <p:sp>
              <p:nvSpPr>
                <p:cNvPr id="104" name="TextBox 103">
                  <a:extLst>
                    <a:ext uri="{FF2B5EF4-FFF2-40B4-BE49-F238E27FC236}">
                      <a16:creationId xmlns:a16="http://schemas.microsoft.com/office/drawing/2014/main" id="{D210BC46-7AC6-7EA8-B004-E316D1B5876C}"/>
                    </a:ext>
                  </a:extLst>
                </p:cNvPr>
                <p:cNvSpPr txBox="1"/>
                <p:nvPr/>
              </p:nvSpPr>
              <p:spPr>
                <a:xfrm>
                  <a:off x="6092138" y="1443965"/>
                  <a:ext cx="2207698" cy="707886"/>
                </a:xfrm>
                <a:prstGeom prst="rect">
                  <a:avLst/>
                </a:prstGeom>
                <a:noFill/>
              </p:spPr>
              <p:txBody>
                <a:bodyPr wrap="square" rtlCol="0">
                  <a:spAutoFit/>
                </a:bodyPr>
                <a:lstStyle/>
                <a:p>
                  <a:r>
                    <a:rPr lang="vi-VN" sz="1000" dirty="0">
                      <a:latin typeface="Roboto" pitchFamily="2" charset="0"/>
                      <a:ea typeface="Roboto" pitchFamily="2" charset="0"/>
                    </a:rPr>
                    <a:t>Mở rộng thị trường: Phân khúc cơ quan nhà nước &amp; dịch vụ công, Tích hợp sâu vào hệ sinh thái định danh số quốc gia..</a:t>
                  </a:r>
                </a:p>
              </p:txBody>
            </p:sp>
            <p:sp>
              <p:nvSpPr>
                <p:cNvPr id="105" name="Oval 104">
                  <a:extLst>
                    <a:ext uri="{FF2B5EF4-FFF2-40B4-BE49-F238E27FC236}">
                      <a16:creationId xmlns:a16="http://schemas.microsoft.com/office/drawing/2014/main" id="{9F083FAB-47A4-00B0-ABA1-54AE14E1424B}"/>
                    </a:ext>
                  </a:extLst>
                </p:cNvPr>
                <p:cNvSpPr/>
                <p:nvPr/>
              </p:nvSpPr>
              <p:spPr>
                <a:xfrm>
                  <a:off x="6018245" y="1545519"/>
                  <a:ext cx="73891" cy="73891"/>
                </a:xfrm>
                <a:prstGeom prst="ellipse">
                  <a:avLst/>
                </a:prstGeom>
                <a:solidFill>
                  <a:srgbClr val="047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000"/>
                </a:p>
              </p:txBody>
            </p:sp>
          </p:grpSp>
        </p:grpSp>
      </p:grpSp>
    </p:spTree>
    <p:extLst>
      <p:ext uri="{BB962C8B-B14F-4D97-AF65-F5344CB8AC3E}">
        <p14:creationId xmlns:p14="http://schemas.microsoft.com/office/powerpoint/2010/main" val="421518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down)">
                                      <p:cBhvr>
                                        <p:cTn id="7" dur="500"/>
                                        <p:tgtEl>
                                          <p:spTgt spid="106"/>
                                        </p:tgtEl>
                                      </p:cBhvr>
                                    </p:animEffect>
                                  </p:childTnLst>
                                </p:cTn>
                              </p:par>
                              <p:par>
                                <p:cTn id="8" presetID="47"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fade">
                                      <p:cBhvr>
                                        <p:cTn id="17" dur="1000"/>
                                        <p:tgtEl>
                                          <p:spTgt spid="109"/>
                                        </p:tgtEl>
                                      </p:cBhvr>
                                    </p:animEffect>
                                    <p:anim calcmode="lin" valueType="num">
                                      <p:cBhvr>
                                        <p:cTn id="18" dur="1000" fill="hold"/>
                                        <p:tgtEl>
                                          <p:spTgt spid="109"/>
                                        </p:tgtEl>
                                        <p:attrNameLst>
                                          <p:attrName>ppt_x</p:attrName>
                                        </p:attrNameLst>
                                      </p:cBhvr>
                                      <p:tavLst>
                                        <p:tav tm="0">
                                          <p:val>
                                            <p:strVal val="#ppt_x"/>
                                          </p:val>
                                        </p:tav>
                                        <p:tav tm="100000">
                                          <p:val>
                                            <p:strVal val="#ppt_x"/>
                                          </p:val>
                                        </p:tav>
                                      </p:tavLst>
                                    </p:anim>
                                    <p:anim calcmode="lin" valueType="num">
                                      <p:cBhvr>
                                        <p:cTn id="19" dur="1000" fill="hold"/>
                                        <p:tgtEl>
                                          <p:spTgt spid="10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1000"/>
                                        <p:tgtEl>
                                          <p:spTgt spid="108"/>
                                        </p:tgtEl>
                                      </p:cBhvr>
                                    </p:animEffect>
                                    <p:anim calcmode="lin" valueType="num">
                                      <p:cBhvr>
                                        <p:cTn id="30" dur="1000" fill="hold"/>
                                        <p:tgtEl>
                                          <p:spTgt spid="108"/>
                                        </p:tgtEl>
                                        <p:attrNameLst>
                                          <p:attrName>ppt_x</p:attrName>
                                        </p:attrNameLst>
                                      </p:cBhvr>
                                      <p:tavLst>
                                        <p:tav tm="0">
                                          <p:val>
                                            <p:strVal val="#ppt_x"/>
                                          </p:val>
                                        </p:tav>
                                        <p:tav tm="100000">
                                          <p:val>
                                            <p:strVal val="#ppt_x"/>
                                          </p:val>
                                        </p:tav>
                                      </p:tavLst>
                                    </p:anim>
                                    <p:anim calcmode="lin" valueType="num">
                                      <p:cBhvr>
                                        <p:cTn id="31" dur="1000" fill="hold"/>
                                        <p:tgtEl>
                                          <p:spTgt spid="10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fade">
                                      <p:cBhvr>
                                        <p:cTn id="41" dur="1000"/>
                                        <p:tgtEl>
                                          <p:spTgt spid="107"/>
                                        </p:tgtEl>
                                      </p:cBhvr>
                                    </p:animEffect>
                                    <p:anim calcmode="lin" valueType="num">
                                      <p:cBhvr>
                                        <p:cTn id="42" dur="1000" fill="hold"/>
                                        <p:tgtEl>
                                          <p:spTgt spid="107"/>
                                        </p:tgtEl>
                                        <p:attrNameLst>
                                          <p:attrName>ppt_x</p:attrName>
                                        </p:attrNameLst>
                                      </p:cBhvr>
                                      <p:tavLst>
                                        <p:tav tm="0">
                                          <p:val>
                                            <p:strVal val="#ppt_x"/>
                                          </p:val>
                                        </p:tav>
                                        <p:tav tm="100000">
                                          <p:val>
                                            <p:strVal val="#ppt_x"/>
                                          </p:val>
                                        </p:tav>
                                      </p:tavLst>
                                    </p:anim>
                                    <p:anim calcmode="lin" valueType="num">
                                      <p:cBhvr>
                                        <p:cTn id="43" dur="1000" fill="hold"/>
                                        <p:tgtEl>
                                          <p:spTgt spid="10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49AD7"/>
            </a:gs>
            <a:gs pos="40000">
              <a:srgbClr val="53ADDD"/>
            </a:gs>
            <a:gs pos="63000">
              <a:schemeClr val="accent1">
                <a:lumMod val="45000"/>
                <a:lumOff val="55000"/>
              </a:schemeClr>
            </a:gs>
            <a:gs pos="100000">
              <a:srgbClr val="0470DD"/>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E9514-A734-F832-691B-FA091EEF2314}"/>
              </a:ext>
            </a:extLst>
          </p:cNvPr>
          <p:cNvSpPr txBox="1"/>
          <p:nvPr/>
        </p:nvSpPr>
        <p:spPr>
          <a:xfrm rot="21377013">
            <a:off x="2646984" y="1369334"/>
            <a:ext cx="741758" cy="1477328"/>
          </a:xfrm>
          <a:prstGeom prst="rect">
            <a:avLst/>
          </a:prstGeom>
          <a:noFill/>
          <a:ln>
            <a:solidFill>
              <a:srgbClr val="E0E1FC"/>
            </a:solidFill>
          </a:ln>
        </p:spPr>
        <p:txBody>
          <a:bodyPr wrap="square" rtlCol="0">
            <a:spAutoFit/>
          </a:bodyPr>
          <a:lstStyle/>
          <a:p>
            <a:pPr algn="ctr"/>
            <a:r>
              <a:rPr lang="en-US" sz="9000" b="1" dirty="0">
                <a:solidFill>
                  <a:srgbClr val="EFF0FF"/>
                </a:solidFill>
                <a:latin typeface="Roboto" pitchFamily="2" charset="0"/>
                <a:ea typeface="Roboto" pitchFamily="2" charset="0"/>
              </a:rPr>
              <a:t>T</a:t>
            </a:r>
            <a:endParaRPr lang="en-US" sz="9000" b="1" dirty="0">
              <a:solidFill>
                <a:srgbClr val="F4A72A"/>
              </a:solidFill>
              <a:latin typeface="Roboto" pitchFamily="2" charset="0"/>
              <a:ea typeface="Roboto" pitchFamily="2" charset="0"/>
            </a:endParaRPr>
          </a:p>
        </p:txBody>
      </p:sp>
      <p:sp>
        <p:nvSpPr>
          <p:cNvPr id="7" name="TextBox 6">
            <a:extLst>
              <a:ext uri="{FF2B5EF4-FFF2-40B4-BE49-F238E27FC236}">
                <a16:creationId xmlns:a16="http://schemas.microsoft.com/office/drawing/2014/main" id="{43C23B98-AAF1-781C-8478-956EC54B5DE0}"/>
              </a:ext>
            </a:extLst>
          </p:cNvPr>
          <p:cNvSpPr txBox="1"/>
          <p:nvPr/>
        </p:nvSpPr>
        <p:spPr>
          <a:xfrm>
            <a:off x="3777455" y="160344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H</a:t>
            </a:r>
            <a:endParaRPr lang="en-US" sz="9000" b="1" dirty="0">
              <a:solidFill>
                <a:srgbClr val="F4A72A"/>
              </a:solidFill>
              <a:latin typeface="Roboto" pitchFamily="2" charset="0"/>
              <a:ea typeface="Roboto" pitchFamily="2" charset="0"/>
            </a:endParaRPr>
          </a:p>
        </p:txBody>
      </p:sp>
      <p:sp>
        <p:nvSpPr>
          <p:cNvPr id="8" name="TextBox 7">
            <a:extLst>
              <a:ext uri="{FF2B5EF4-FFF2-40B4-BE49-F238E27FC236}">
                <a16:creationId xmlns:a16="http://schemas.microsoft.com/office/drawing/2014/main" id="{EBB69412-0816-3E55-3DC6-0FC413A3F750}"/>
              </a:ext>
            </a:extLst>
          </p:cNvPr>
          <p:cNvSpPr txBox="1"/>
          <p:nvPr/>
        </p:nvSpPr>
        <p:spPr>
          <a:xfrm rot="543199">
            <a:off x="4857222" y="126071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a:t>
            </a:r>
            <a:endParaRPr lang="en-US" sz="9000" b="1" dirty="0">
              <a:solidFill>
                <a:srgbClr val="F4A72A"/>
              </a:solidFill>
              <a:latin typeface="Roboto" pitchFamily="2" charset="0"/>
              <a:ea typeface="Roboto" pitchFamily="2" charset="0"/>
            </a:endParaRPr>
          </a:p>
        </p:txBody>
      </p:sp>
      <p:sp>
        <p:nvSpPr>
          <p:cNvPr id="9" name="TextBox 8">
            <a:extLst>
              <a:ext uri="{FF2B5EF4-FFF2-40B4-BE49-F238E27FC236}">
                <a16:creationId xmlns:a16="http://schemas.microsoft.com/office/drawing/2014/main" id="{D1960C84-2088-6E16-8FF8-5BE8CC48827D}"/>
              </a:ext>
            </a:extLst>
          </p:cNvPr>
          <p:cNvSpPr txBox="1"/>
          <p:nvPr/>
        </p:nvSpPr>
        <p:spPr>
          <a:xfrm rot="21184244">
            <a:off x="6066662" y="1442957"/>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N</a:t>
            </a:r>
            <a:endParaRPr lang="en-US" sz="9000" b="1" dirty="0">
              <a:solidFill>
                <a:srgbClr val="F4A72A"/>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0C84B707-9DC4-A566-E55A-4966D7D496BC}"/>
              </a:ext>
            </a:extLst>
          </p:cNvPr>
          <p:cNvSpPr txBox="1"/>
          <p:nvPr/>
        </p:nvSpPr>
        <p:spPr>
          <a:xfrm rot="763038">
            <a:off x="7269012" y="1302086"/>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K</a:t>
            </a:r>
            <a:endParaRPr lang="en-US" sz="9000" b="1" dirty="0">
              <a:solidFill>
                <a:srgbClr val="F4A72A"/>
              </a:solidFill>
              <a:latin typeface="Roboto" pitchFamily="2" charset="0"/>
              <a:ea typeface="Roboto" pitchFamily="2" charset="0"/>
            </a:endParaRPr>
          </a:p>
        </p:txBody>
      </p:sp>
      <p:sp>
        <p:nvSpPr>
          <p:cNvPr id="11" name="TextBox 10">
            <a:extLst>
              <a:ext uri="{FF2B5EF4-FFF2-40B4-BE49-F238E27FC236}">
                <a16:creationId xmlns:a16="http://schemas.microsoft.com/office/drawing/2014/main" id="{35C6C0AD-83C4-E9C5-6AF2-BDD14BD69B80}"/>
              </a:ext>
            </a:extLst>
          </p:cNvPr>
          <p:cNvSpPr txBox="1"/>
          <p:nvPr/>
        </p:nvSpPr>
        <p:spPr>
          <a:xfrm rot="21107008">
            <a:off x="8353751" y="136933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S</a:t>
            </a:r>
            <a:endParaRPr lang="en-US" sz="9000" b="1" dirty="0">
              <a:solidFill>
                <a:srgbClr val="F4A72A"/>
              </a:solidFill>
              <a:latin typeface="Roboto" pitchFamily="2" charset="0"/>
              <a:ea typeface="Roboto" pitchFamily="2" charset="0"/>
            </a:endParaRPr>
          </a:p>
        </p:txBody>
      </p:sp>
      <p:sp>
        <p:nvSpPr>
          <p:cNvPr id="12" name="TextBox 11">
            <a:extLst>
              <a:ext uri="{FF2B5EF4-FFF2-40B4-BE49-F238E27FC236}">
                <a16:creationId xmlns:a16="http://schemas.microsoft.com/office/drawing/2014/main" id="{FF740408-EEDA-D267-81AE-63FC8FDE7B54}"/>
              </a:ext>
            </a:extLst>
          </p:cNvPr>
          <p:cNvSpPr txBox="1"/>
          <p:nvPr/>
        </p:nvSpPr>
        <p:spPr>
          <a:xfrm>
            <a:off x="4088459" y="3530993"/>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Y</a:t>
            </a:r>
            <a:endParaRPr lang="en-US" sz="9000" b="1" dirty="0">
              <a:solidFill>
                <a:srgbClr val="F4A72A"/>
              </a:solidFill>
              <a:latin typeface="Roboto" pitchFamily="2" charset="0"/>
              <a:ea typeface="Roboto" pitchFamily="2" charset="0"/>
            </a:endParaRPr>
          </a:p>
        </p:txBody>
      </p:sp>
      <p:sp>
        <p:nvSpPr>
          <p:cNvPr id="13" name="TextBox 12">
            <a:extLst>
              <a:ext uri="{FF2B5EF4-FFF2-40B4-BE49-F238E27FC236}">
                <a16:creationId xmlns:a16="http://schemas.microsoft.com/office/drawing/2014/main" id="{5AF584C6-8ECE-8324-2DEC-A4FC2A9E1098}"/>
              </a:ext>
            </a:extLst>
          </p:cNvPr>
          <p:cNvSpPr txBox="1"/>
          <p:nvPr/>
        </p:nvSpPr>
        <p:spPr>
          <a:xfrm rot="1318355">
            <a:off x="5162380" y="3333754"/>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O</a:t>
            </a:r>
            <a:endParaRPr lang="en-US" sz="9000" b="1" dirty="0">
              <a:solidFill>
                <a:srgbClr val="F4A72A"/>
              </a:solidFill>
              <a:latin typeface="Roboto" pitchFamily="2" charset="0"/>
              <a:ea typeface="Roboto" pitchFamily="2" charset="0"/>
            </a:endParaRPr>
          </a:p>
        </p:txBody>
      </p:sp>
      <p:sp>
        <p:nvSpPr>
          <p:cNvPr id="14" name="TextBox 13">
            <a:extLst>
              <a:ext uri="{FF2B5EF4-FFF2-40B4-BE49-F238E27FC236}">
                <a16:creationId xmlns:a16="http://schemas.microsoft.com/office/drawing/2014/main" id="{000D0A10-BF24-8F85-BB0B-5093A9F5152D}"/>
              </a:ext>
            </a:extLst>
          </p:cNvPr>
          <p:cNvSpPr txBox="1"/>
          <p:nvPr/>
        </p:nvSpPr>
        <p:spPr>
          <a:xfrm rot="20629341">
            <a:off x="6418409" y="3377105"/>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U</a:t>
            </a:r>
            <a:endParaRPr lang="en-US" sz="9000" b="1" dirty="0">
              <a:solidFill>
                <a:srgbClr val="F4A72A"/>
              </a:solidFill>
              <a:latin typeface="Roboto" pitchFamily="2" charset="0"/>
              <a:ea typeface="Roboto" pitchFamily="2" charset="0"/>
            </a:endParaRPr>
          </a:p>
        </p:txBody>
      </p:sp>
      <p:sp>
        <p:nvSpPr>
          <p:cNvPr id="15" name="TextBox 14">
            <a:extLst>
              <a:ext uri="{FF2B5EF4-FFF2-40B4-BE49-F238E27FC236}">
                <a16:creationId xmlns:a16="http://schemas.microsoft.com/office/drawing/2014/main" id="{1F50E875-A50B-BE47-5470-B1B288D36C7A}"/>
              </a:ext>
            </a:extLst>
          </p:cNvPr>
          <p:cNvSpPr txBox="1"/>
          <p:nvPr/>
        </p:nvSpPr>
        <p:spPr>
          <a:xfrm>
            <a:off x="7482575" y="3538240"/>
            <a:ext cx="741758" cy="1477328"/>
          </a:xfrm>
          <a:prstGeom prst="rect">
            <a:avLst/>
          </a:prstGeom>
          <a:noFill/>
          <a:ln>
            <a:solidFill>
              <a:srgbClr val="E0E1FC"/>
            </a:solidFill>
          </a:ln>
        </p:spPr>
        <p:txBody>
          <a:bodyPr wrap="square" rtlCol="0">
            <a:spAutoFit/>
          </a:bodyPr>
          <a:lstStyle/>
          <a:p>
            <a:pPr algn="ctr"/>
            <a:r>
              <a:rPr lang="en-US" sz="9000" b="1">
                <a:solidFill>
                  <a:srgbClr val="EFF0FF"/>
                </a:solidFill>
                <a:latin typeface="Roboto" pitchFamily="2" charset="0"/>
                <a:ea typeface="Roboto" pitchFamily="2" charset="0"/>
              </a:rPr>
              <a:t>!</a:t>
            </a:r>
            <a:endParaRPr lang="en-US" sz="9000" b="1" dirty="0">
              <a:solidFill>
                <a:srgbClr val="F4A72A"/>
              </a:solidFill>
              <a:latin typeface="Roboto" pitchFamily="2" charset="0"/>
              <a:ea typeface="Roboto" pitchFamily="2" charset="0"/>
            </a:endParaRPr>
          </a:p>
        </p:txBody>
      </p:sp>
      <p:grpSp>
        <p:nvGrpSpPr>
          <p:cNvPr id="22" name="Group 21">
            <a:extLst>
              <a:ext uri="{FF2B5EF4-FFF2-40B4-BE49-F238E27FC236}">
                <a16:creationId xmlns:a16="http://schemas.microsoft.com/office/drawing/2014/main" id="{8AFDE38A-0B11-4DBB-4B27-F48D898E7FE5}"/>
              </a:ext>
            </a:extLst>
          </p:cNvPr>
          <p:cNvGrpSpPr/>
          <p:nvPr/>
        </p:nvGrpSpPr>
        <p:grpSpPr>
          <a:xfrm>
            <a:off x="4088459" y="6092900"/>
            <a:ext cx="1822594" cy="387221"/>
            <a:chOff x="3596931" y="6125409"/>
            <a:chExt cx="1822594" cy="387221"/>
          </a:xfrm>
        </p:grpSpPr>
        <p:pic>
          <p:nvPicPr>
            <p:cNvPr id="23" name="Graphic 22" descr="Telephone outline">
              <a:extLst>
                <a:ext uri="{FF2B5EF4-FFF2-40B4-BE49-F238E27FC236}">
                  <a16:creationId xmlns:a16="http://schemas.microsoft.com/office/drawing/2014/main" id="{5312A0D8-30FB-5282-9D8C-75C2EADB17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6931" y="6125409"/>
              <a:ext cx="387221" cy="387221"/>
            </a:xfrm>
            <a:prstGeom prst="rect">
              <a:avLst/>
            </a:prstGeom>
          </p:spPr>
        </p:pic>
        <p:sp>
          <p:nvSpPr>
            <p:cNvPr id="24" name="TextBox 23">
              <a:extLst>
                <a:ext uri="{FF2B5EF4-FFF2-40B4-BE49-F238E27FC236}">
                  <a16:creationId xmlns:a16="http://schemas.microsoft.com/office/drawing/2014/main" id="{A26271BB-B49D-5BEC-7D2E-F271559063A4}"/>
                </a:ext>
              </a:extLst>
            </p:cNvPr>
            <p:cNvSpPr txBox="1"/>
            <p:nvPr/>
          </p:nvSpPr>
          <p:spPr>
            <a:xfrm>
              <a:off x="4001270" y="6193969"/>
              <a:ext cx="1418255" cy="276999"/>
            </a:xfrm>
            <a:prstGeom prst="rect">
              <a:avLst/>
            </a:prstGeom>
            <a:noFill/>
          </p:spPr>
          <p:txBody>
            <a:bodyPr wrap="square" rtlCol="0">
              <a:spAutoFit/>
            </a:bodyPr>
            <a:lstStyle/>
            <a:p>
              <a:r>
                <a:rPr lang="en-US" sz="1200" dirty="0">
                  <a:solidFill>
                    <a:schemeClr val="bg1"/>
                  </a:solidFill>
                  <a:latin typeface="Roboto" panose="02000000000000000000" pitchFamily="2" charset="0"/>
                  <a:ea typeface="Roboto" panose="02000000000000000000" pitchFamily="2" charset="0"/>
                </a:rPr>
                <a:t>028 3622 </a:t>
              </a:r>
              <a:r>
                <a:rPr lang="en-US" sz="1200" dirty="0">
                  <a:solidFill>
                    <a:schemeClr val="bg1"/>
                  </a:solidFill>
                  <a:latin typeface="Roboto" pitchFamily="2" charset="0"/>
                  <a:ea typeface="Roboto" pitchFamily="2" charset="0"/>
                  <a:cs typeface="Roboto" pitchFamily="2" charset="0"/>
                </a:rPr>
                <a:t>2982</a:t>
              </a:r>
            </a:p>
          </p:txBody>
        </p:sp>
      </p:grpSp>
      <p:grpSp>
        <p:nvGrpSpPr>
          <p:cNvPr id="25" name="Group 24">
            <a:extLst>
              <a:ext uri="{FF2B5EF4-FFF2-40B4-BE49-F238E27FC236}">
                <a16:creationId xmlns:a16="http://schemas.microsoft.com/office/drawing/2014/main" id="{AA9B6705-C1E2-76DB-4D39-CDF378949163}"/>
              </a:ext>
            </a:extLst>
          </p:cNvPr>
          <p:cNvGrpSpPr/>
          <p:nvPr/>
        </p:nvGrpSpPr>
        <p:grpSpPr>
          <a:xfrm>
            <a:off x="6233851" y="6116859"/>
            <a:ext cx="2620556" cy="387221"/>
            <a:chOff x="6304369" y="6302172"/>
            <a:chExt cx="2620556" cy="387221"/>
          </a:xfrm>
        </p:grpSpPr>
        <p:pic>
          <p:nvPicPr>
            <p:cNvPr id="26" name="Graphic 25" descr="Internet outline">
              <a:extLst>
                <a:ext uri="{FF2B5EF4-FFF2-40B4-BE49-F238E27FC236}">
                  <a16:creationId xmlns:a16="http://schemas.microsoft.com/office/drawing/2014/main" id="{79540589-0362-B76E-01B3-093CD7A544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4369" y="6302172"/>
              <a:ext cx="387221" cy="387221"/>
            </a:xfrm>
            <a:prstGeom prst="rect">
              <a:avLst/>
            </a:prstGeom>
          </p:spPr>
        </p:pic>
        <p:sp>
          <p:nvSpPr>
            <p:cNvPr id="27" name="TextBox 26">
              <a:extLst>
                <a:ext uri="{FF2B5EF4-FFF2-40B4-BE49-F238E27FC236}">
                  <a16:creationId xmlns:a16="http://schemas.microsoft.com/office/drawing/2014/main" id="{96854A98-D9DB-4DA7-243D-4138DD59B5FF}"/>
                </a:ext>
              </a:extLst>
            </p:cNvPr>
            <p:cNvSpPr txBox="1"/>
            <p:nvPr/>
          </p:nvSpPr>
          <p:spPr>
            <a:xfrm>
              <a:off x="6789563" y="6342810"/>
              <a:ext cx="2135362" cy="288733"/>
            </a:xfrm>
            <a:prstGeom prst="rect">
              <a:avLst/>
            </a:prstGeom>
            <a:noFill/>
          </p:spPr>
          <p:txBody>
            <a:bodyPr wrap="square" rtlCol="0">
              <a:spAutoFit/>
            </a:bodyPr>
            <a:lstStyle/>
            <a:p>
              <a:pPr lvl="0">
                <a:lnSpc>
                  <a:spcPct val="114000"/>
                </a:lnSpc>
                <a:defRPr/>
              </a:pPr>
              <a:r>
                <a:rPr lang="id-ID" sz="1200" dirty="0">
                  <a:solidFill>
                    <a:schemeClr val="bg1"/>
                  </a:solidFill>
                  <a:latin typeface="Roboto" panose="02000000000000000000" pitchFamily="2" charset="0"/>
                  <a:ea typeface="Roboto" panose="02000000000000000000" pitchFamily="2" charset="0"/>
                  <a:cs typeface="Roboto" panose="02000000000000000000" pitchFamily="2" charset="0"/>
                </a:rPr>
                <a:t>info@mobile-id.vn</a:t>
              </a:r>
            </a:p>
          </p:txBody>
        </p:sp>
      </p:grpSp>
      <p:grpSp>
        <p:nvGrpSpPr>
          <p:cNvPr id="30" name="Group 29">
            <a:extLst>
              <a:ext uri="{FF2B5EF4-FFF2-40B4-BE49-F238E27FC236}">
                <a16:creationId xmlns:a16="http://schemas.microsoft.com/office/drawing/2014/main" id="{B8BA3C90-5314-2767-F3E3-6359BF8D794A}"/>
              </a:ext>
            </a:extLst>
          </p:cNvPr>
          <p:cNvGrpSpPr/>
          <p:nvPr/>
        </p:nvGrpSpPr>
        <p:grpSpPr>
          <a:xfrm>
            <a:off x="1106614" y="1818968"/>
            <a:ext cx="555037" cy="462116"/>
            <a:chOff x="1106614" y="1818968"/>
            <a:chExt cx="555037" cy="462116"/>
          </a:xfrm>
        </p:grpSpPr>
        <p:sp>
          <p:nvSpPr>
            <p:cNvPr id="28" name="Isosceles Triangle 27">
              <a:extLst>
                <a:ext uri="{FF2B5EF4-FFF2-40B4-BE49-F238E27FC236}">
                  <a16:creationId xmlns:a16="http://schemas.microsoft.com/office/drawing/2014/main" id="{7878EA76-C786-B33F-301D-F3F0FBA73602}"/>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553C43C5-5DDD-3AD0-1FD0-14B8AD1112B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A6AA270-93A2-8BC1-1E0A-C760DE93E161}"/>
              </a:ext>
            </a:extLst>
          </p:cNvPr>
          <p:cNvGrpSpPr/>
          <p:nvPr/>
        </p:nvGrpSpPr>
        <p:grpSpPr>
          <a:xfrm>
            <a:off x="3062143" y="5366624"/>
            <a:ext cx="369664" cy="307777"/>
            <a:chOff x="1106614" y="1818968"/>
            <a:chExt cx="555037" cy="462116"/>
          </a:xfrm>
        </p:grpSpPr>
        <p:sp>
          <p:nvSpPr>
            <p:cNvPr id="32" name="Isosceles Triangle 31">
              <a:extLst>
                <a:ext uri="{FF2B5EF4-FFF2-40B4-BE49-F238E27FC236}">
                  <a16:creationId xmlns:a16="http://schemas.microsoft.com/office/drawing/2014/main" id="{1D51ADF4-B89B-3D8D-BBD3-A96F985D911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A7A1E3F-F396-6640-1446-C36641A1324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6947314F-58DA-1AC5-90F9-29B3C073A187}"/>
              </a:ext>
            </a:extLst>
          </p:cNvPr>
          <p:cNvGrpSpPr/>
          <p:nvPr/>
        </p:nvGrpSpPr>
        <p:grpSpPr>
          <a:xfrm rot="13817624">
            <a:off x="9969413" y="3736250"/>
            <a:ext cx="369664" cy="307777"/>
            <a:chOff x="1106614" y="1818968"/>
            <a:chExt cx="555037" cy="462116"/>
          </a:xfrm>
        </p:grpSpPr>
        <p:sp>
          <p:nvSpPr>
            <p:cNvPr id="35" name="Isosceles Triangle 34">
              <a:extLst>
                <a:ext uri="{FF2B5EF4-FFF2-40B4-BE49-F238E27FC236}">
                  <a16:creationId xmlns:a16="http://schemas.microsoft.com/office/drawing/2014/main" id="{DDC7C3EA-334D-1086-CA67-916701285BCC}"/>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B470168F-BA2E-0E3E-3BED-E02C5869EFBC}"/>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EAC96C3A-B8FA-343C-C899-53BC739438C8}"/>
              </a:ext>
            </a:extLst>
          </p:cNvPr>
          <p:cNvGrpSpPr/>
          <p:nvPr/>
        </p:nvGrpSpPr>
        <p:grpSpPr>
          <a:xfrm>
            <a:off x="206030" y="4529692"/>
            <a:ext cx="369664" cy="307777"/>
            <a:chOff x="1106614" y="1818968"/>
            <a:chExt cx="555037" cy="462116"/>
          </a:xfrm>
        </p:grpSpPr>
        <p:sp>
          <p:nvSpPr>
            <p:cNvPr id="38" name="Isosceles Triangle 37">
              <a:extLst>
                <a:ext uri="{FF2B5EF4-FFF2-40B4-BE49-F238E27FC236}">
                  <a16:creationId xmlns:a16="http://schemas.microsoft.com/office/drawing/2014/main" id="{70BC8BFF-3105-603F-4687-428AF7FE312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EE52737-FA34-EB48-983E-5BC7B8C7E917}"/>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72453B92-C582-88F1-9012-95DC84BAF5AF}"/>
              </a:ext>
            </a:extLst>
          </p:cNvPr>
          <p:cNvGrpSpPr/>
          <p:nvPr/>
        </p:nvGrpSpPr>
        <p:grpSpPr>
          <a:xfrm rot="10800000">
            <a:off x="11348184" y="689561"/>
            <a:ext cx="369664" cy="307777"/>
            <a:chOff x="1106614" y="1818968"/>
            <a:chExt cx="555037" cy="462116"/>
          </a:xfrm>
        </p:grpSpPr>
        <p:sp>
          <p:nvSpPr>
            <p:cNvPr id="41" name="Isosceles Triangle 40">
              <a:extLst>
                <a:ext uri="{FF2B5EF4-FFF2-40B4-BE49-F238E27FC236}">
                  <a16:creationId xmlns:a16="http://schemas.microsoft.com/office/drawing/2014/main" id="{B2DDBBDB-CB5D-9A2E-4C15-46C108B3C5B8}"/>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EB174A0B-2C02-E4E4-8CB7-47ABBE3DAE85}"/>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03095DD-75D0-0DE2-3457-07069DFA16A1}"/>
              </a:ext>
            </a:extLst>
          </p:cNvPr>
          <p:cNvGrpSpPr/>
          <p:nvPr/>
        </p:nvGrpSpPr>
        <p:grpSpPr>
          <a:xfrm rot="13817624">
            <a:off x="8950052" y="6203479"/>
            <a:ext cx="369664" cy="307777"/>
            <a:chOff x="1106614" y="1818968"/>
            <a:chExt cx="555037" cy="462116"/>
          </a:xfrm>
        </p:grpSpPr>
        <p:sp>
          <p:nvSpPr>
            <p:cNvPr id="44" name="Isosceles Triangle 43">
              <a:extLst>
                <a:ext uri="{FF2B5EF4-FFF2-40B4-BE49-F238E27FC236}">
                  <a16:creationId xmlns:a16="http://schemas.microsoft.com/office/drawing/2014/main" id="{F4BAF484-8F0A-91DB-DF8B-12F88AD56211}"/>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a:extLst>
                <a:ext uri="{FF2B5EF4-FFF2-40B4-BE49-F238E27FC236}">
                  <a16:creationId xmlns:a16="http://schemas.microsoft.com/office/drawing/2014/main" id="{357A367A-0B9A-0D03-7302-10C76A7FF6DA}"/>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526AE47-30CA-CD0D-C7DE-FE5522E13F7C}"/>
              </a:ext>
            </a:extLst>
          </p:cNvPr>
          <p:cNvGrpSpPr/>
          <p:nvPr/>
        </p:nvGrpSpPr>
        <p:grpSpPr>
          <a:xfrm rot="13817624">
            <a:off x="5348426" y="1009987"/>
            <a:ext cx="369664" cy="307777"/>
            <a:chOff x="1106614" y="1818968"/>
            <a:chExt cx="555037" cy="462116"/>
          </a:xfrm>
        </p:grpSpPr>
        <p:sp>
          <p:nvSpPr>
            <p:cNvPr id="47" name="Isosceles Triangle 46">
              <a:extLst>
                <a:ext uri="{FF2B5EF4-FFF2-40B4-BE49-F238E27FC236}">
                  <a16:creationId xmlns:a16="http://schemas.microsoft.com/office/drawing/2014/main" id="{9F1210E8-5A4E-4AF3-85B1-6B832FD206A0}"/>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E3768147-2459-4F65-394E-5F521ADC0918}"/>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11D9459A-75A3-0EF2-CA85-F88A049AA94D}"/>
              </a:ext>
            </a:extLst>
          </p:cNvPr>
          <p:cNvGrpSpPr/>
          <p:nvPr/>
        </p:nvGrpSpPr>
        <p:grpSpPr>
          <a:xfrm rot="13817624">
            <a:off x="6840927" y="4753728"/>
            <a:ext cx="369664" cy="307777"/>
            <a:chOff x="1106614" y="1818968"/>
            <a:chExt cx="555037" cy="462116"/>
          </a:xfrm>
        </p:grpSpPr>
        <p:sp>
          <p:nvSpPr>
            <p:cNvPr id="3" name="Isosceles Triangle 2">
              <a:extLst>
                <a:ext uri="{FF2B5EF4-FFF2-40B4-BE49-F238E27FC236}">
                  <a16:creationId xmlns:a16="http://schemas.microsoft.com/office/drawing/2014/main" id="{64E982FE-583E-5DB9-7397-D0C90A6BE63F}"/>
                </a:ext>
              </a:extLst>
            </p:cNvPr>
            <p:cNvSpPr/>
            <p:nvPr/>
          </p:nvSpPr>
          <p:spPr>
            <a:xfrm rot="4341833">
              <a:off x="1219200" y="1838632"/>
              <a:ext cx="462116" cy="422787"/>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0E5B396F-4759-EF18-2AFB-78C97D8F4011}"/>
                </a:ext>
              </a:extLst>
            </p:cNvPr>
            <p:cNvSpPr/>
            <p:nvPr/>
          </p:nvSpPr>
          <p:spPr>
            <a:xfrm rot="4341833">
              <a:off x="1092335" y="1954504"/>
              <a:ext cx="335543" cy="306986"/>
            </a:xfrm>
            <a:prstGeom prst="triangle">
              <a:avLst/>
            </a:prstGeom>
            <a:noFill/>
            <a:ln>
              <a:solidFill>
                <a:srgbClr val="E0E1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8A4ECF6B-A275-388F-26D9-0FF1E237F59E}"/>
              </a:ext>
            </a:extLst>
          </p:cNvPr>
          <p:cNvSpPr txBox="1"/>
          <p:nvPr/>
        </p:nvSpPr>
        <p:spPr>
          <a:xfrm>
            <a:off x="3151967" y="5316241"/>
            <a:ext cx="6571147" cy="307777"/>
          </a:xfrm>
          <a:prstGeom prst="rect">
            <a:avLst/>
          </a:prstGeom>
          <a:noFill/>
        </p:spPr>
        <p:txBody>
          <a:bodyPr wrap="square" rtlCol="0">
            <a:spAutoFit/>
          </a:bodyPr>
          <a:lstStyle/>
          <a:p>
            <a:pPr algn="ct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MOBILE-ID TECHNOLOGIES &amp; SERVICES JOINT STOCK COMPANY</a:t>
            </a:r>
          </a:p>
        </p:txBody>
      </p:sp>
      <p:grpSp>
        <p:nvGrpSpPr>
          <p:cNvPr id="16" name="Group 15">
            <a:extLst>
              <a:ext uri="{FF2B5EF4-FFF2-40B4-BE49-F238E27FC236}">
                <a16:creationId xmlns:a16="http://schemas.microsoft.com/office/drawing/2014/main" id="{13683291-0E95-1D05-6DF2-C661D9C981D9}"/>
              </a:ext>
            </a:extLst>
          </p:cNvPr>
          <p:cNvGrpSpPr/>
          <p:nvPr/>
        </p:nvGrpSpPr>
        <p:grpSpPr>
          <a:xfrm>
            <a:off x="3172795" y="5734173"/>
            <a:ext cx="6194742" cy="309206"/>
            <a:chOff x="3808522" y="5715431"/>
            <a:chExt cx="6194742" cy="309206"/>
          </a:xfrm>
        </p:grpSpPr>
        <p:sp>
          <p:nvSpPr>
            <p:cNvPr id="18" name="TextBox 17">
              <a:extLst>
                <a:ext uri="{FF2B5EF4-FFF2-40B4-BE49-F238E27FC236}">
                  <a16:creationId xmlns:a16="http://schemas.microsoft.com/office/drawing/2014/main" id="{25D42DD7-023E-D0AB-38B4-9B3CCA68F2F0}"/>
                </a:ext>
              </a:extLst>
            </p:cNvPr>
            <p:cNvSpPr txBox="1"/>
            <p:nvPr/>
          </p:nvSpPr>
          <p:spPr>
            <a:xfrm>
              <a:off x="4001269" y="5747638"/>
              <a:ext cx="6001995" cy="276999"/>
            </a:xfrm>
            <a:prstGeom prst="rect">
              <a:avLst/>
            </a:prstGeom>
            <a:noFill/>
          </p:spPr>
          <p:txBody>
            <a:bodyPr wrap="square" rtlCol="0">
              <a:spAutoFit/>
            </a:bodyPr>
            <a:lstStyle/>
            <a:p>
              <a:r>
                <a:rPr lang="en-US" sz="1200" dirty="0">
                  <a:solidFill>
                    <a:schemeClr val="bg1"/>
                  </a:solidFill>
                  <a:latin typeface="Roboto" pitchFamily="2" charset="0"/>
                  <a:ea typeface="Roboto" pitchFamily="2" charset="0"/>
                  <a:cs typeface="Roboto" pitchFamily="2" charset="0"/>
                </a:rPr>
                <a:t>Level 9, Thuy Loi 4 Building, 286-288 Nguyen Xi Street, Binh Loi Trung Ward, </a:t>
              </a:r>
              <a:r>
                <a:rPr lang="en-US" sz="1200" dirty="0" err="1">
                  <a:solidFill>
                    <a:schemeClr val="bg1"/>
                  </a:solidFill>
                  <a:latin typeface="Roboto" pitchFamily="2" charset="0"/>
                  <a:ea typeface="Roboto" pitchFamily="2" charset="0"/>
                  <a:cs typeface="Roboto" pitchFamily="2" charset="0"/>
                </a:rPr>
                <a:t>HCM</a:t>
              </a:r>
              <a:r>
                <a:rPr lang="en-US" sz="1200" dirty="0">
                  <a:solidFill>
                    <a:schemeClr val="bg1"/>
                  </a:solidFill>
                  <a:latin typeface="Roboto" pitchFamily="2" charset="0"/>
                  <a:ea typeface="Roboto" pitchFamily="2" charset="0"/>
                  <a:cs typeface="Roboto" pitchFamily="2" charset="0"/>
                </a:rPr>
                <a:t> City</a:t>
              </a:r>
            </a:p>
          </p:txBody>
        </p:sp>
        <p:pic>
          <p:nvPicPr>
            <p:cNvPr id="49" name="Graphic 48" descr="Building outline">
              <a:extLst>
                <a:ext uri="{FF2B5EF4-FFF2-40B4-BE49-F238E27FC236}">
                  <a16:creationId xmlns:a16="http://schemas.microsoft.com/office/drawing/2014/main" id="{4D45C4BE-7B86-087A-5A96-56592DD662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08522" y="5715431"/>
              <a:ext cx="278664" cy="278664"/>
            </a:xfrm>
            <a:prstGeom prst="rect">
              <a:avLst/>
            </a:prstGeom>
          </p:spPr>
        </p:pic>
      </p:grpSp>
    </p:spTree>
    <p:extLst>
      <p:ext uri="{BB962C8B-B14F-4D97-AF65-F5344CB8AC3E}">
        <p14:creationId xmlns:p14="http://schemas.microsoft.com/office/powerpoint/2010/main" val="3785117243"/>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5"/>
                                        </p:tgtEl>
                                      </p:cBhvr>
                                      <p:to x="80000" y="100000"/>
                                    </p:animScale>
                                    <p:anim by="(#ppt_w*0.10)" calcmode="lin" valueType="num">
                                      <p:cBhvr>
                                        <p:cTn id="7" dur="250" autoRev="1" fill="hold">
                                          <p:stCondLst>
                                            <p:cond delay="0"/>
                                          </p:stCondLst>
                                        </p:cTn>
                                        <p:tgtEl>
                                          <p:spTgt spid="5"/>
                                        </p:tgtEl>
                                        <p:attrNameLst>
                                          <p:attrName>ppt_x</p:attrName>
                                        </p:attrNameLst>
                                      </p:cBhvr>
                                    </p:anim>
                                    <p:anim by="(-#ppt_w*0.10)" calcmode="lin" valueType="num">
                                      <p:cBhvr>
                                        <p:cTn id="8" dur="250" autoRev="1" fill="hold">
                                          <p:stCondLst>
                                            <p:cond delay="0"/>
                                          </p:stCondLst>
                                        </p:cTn>
                                        <p:tgtEl>
                                          <p:spTgt spid="5"/>
                                        </p:tgtEl>
                                        <p:attrNameLst>
                                          <p:attrName>ppt_y</p:attrName>
                                        </p:attrNameLst>
                                      </p:cBhvr>
                                    </p:anim>
                                    <p:animRot by="-480000">
                                      <p:cBhvr>
                                        <p:cTn id="9" dur="250" autoRev="1" fill="hold">
                                          <p:stCondLst>
                                            <p:cond delay="0"/>
                                          </p:stCondLst>
                                        </p:cTn>
                                        <p:tgtEl>
                                          <p:spTgt spid="5"/>
                                        </p:tgtEl>
                                        <p:attrNameLst>
                                          <p:attrName>r</p:attrName>
                                        </p:attrNameLst>
                                      </p:cBhvr>
                                    </p:animRot>
                                  </p:childTnLst>
                                </p:cTn>
                              </p:par>
                              <p:par>
                                <p:cTn id="10" presetID="36" presetClass="emph" presetSubtype="0" fill="hold" grpId="0" nodeType="withEffect">
                                  <p:stCondLst>
                                    <p:cond delay="0"/>
                                  </p:stCondLst>
                                  <p:iterate type="lt">
                                    <p:tmPct val="10000"/>
                                  </p:iterate>
                                  <p:childTnLst>
                                    <p:animScale>
                                      <p:cBhvr>
                                        <p:cTn id="11" dur="250" autoRev="1" fill="hold">
                                          <p:stCondLst>
                                            <p:cond delay="0"/>
                                          </p:stCondLst>
                                        </p:cTn>
                                        <p:tgtEl>
                                          <p:spTgt spid="7"/>
                                        </p:tgtEl>
                                      </p:cBhvr>
                                      <p:to x="80000" y="100000"/>
                                    </p:animScale>
                                    <p:anim by="(#ppt_w*0.10)" calcmode="lin" valueType="num">
                                      <p:cBhvr>
                                        <p:cTn id="12" dur="250" autoRev="1" fill="hold">
                                          <p:stCondLst>
                                            <p:cond delay="0"/>
                                          </p:stCondLst>
                                        </p:cTn>
                                        <p:tgtEl>
                                          <p:spTgt spid="7"/>
                                        </p:tgtEl>
                                        <p:attrNameLst>
                                          <p:attrName>ppt_x</p:attrName>
                                        </p:attrNameLst>
                                      </p:cBhvr>
                                    </p:anim>
                                    <p:anim by="(-#ppt_w*0.10)" calcmode="lin" valueType="num">
                                      <p:cBhvr>
                                        <p:cTn id="13" dur="250" autoRev="1" fill="hold">
                                          <p:stCondLst>
                                            <p:cond delay="0"/>
                                          </p:stCondLst>
                                        </p:cTn>
                                        <p:tgtEl>
                                          <p:spTgt spid="7"/>
                                        </p:tgtEl>
                                        <p:attrNameLst>
                                          <p:attrName>ppt_y</p:attrName>
                                        </p:attrNameLst>
                                      </p:cBhvr>
                                    </p:anim>
                                    <p:animRot by="-480000">
                                      <p:cBhvr>
                                        <p:cTn id="14" dur="250" autoRev="1" fill="hold">
                                          <p:stCondLst>
                                            <p:cond delay="0"/>
                                          </p:stCondLst>
                                        </p:cTn>
                                        <p:tgtEl>
                                          <p:spTgt spid="7"/>
                                        </p:tgtEl>
                                        <p:attrNameLst>
                                          <p:attrName>r</p:attrName>
                                        </p:attrNameLst>
                                      </p:cBhvr>
                                    </p:animRot>
                                  </p:childTnLst>
                                </p:cTn>
                              </p:par>
                              <p:par>
                                <p:cTn id="15" presetID="36" presetClass="emph" presetSubtype="0" fill="hold" grpId="0" nodeType="withEffect">
                                  <p:stCondLst>
                                    <p:cond delay="0"/>
                                  </p:stCondLst>
                                  <p:iterate type="lt">
                                    <p:tmPct val="1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par>
                                <p:cTn id="20" presetID="36" presetClass="emph" presetSubtype="0" fill="hold" grpId="0" nodeType="withEffect">
                                  <p:stCondLst>
                                    <p:cond delay="0"/>
                                  </p:stCondLst>
                                  <p:iterate type="lt">
                                    <p:tmPct val="10000"/>
                                  </p:iterate>
                                  <p:childTnLst>
                                    <p:animScale>
                                      <p:cBhvr>
                                        <p:cTn id="21" dur="250" autoRev="1" fill="hold">
                                          <p:stCondLst>
                                            <p:cond delay="0"/>
                                          </p:stCondLst>
                                        </p:cTn>
                                        <p:tgtEl>
                                          <p:spTgt spid="9"/>
                                        </p:tgtEl>
                                      </p:cBhvr>
                                      <p:to x="80000" y="100000"/>
                                    </p:animScale>
                                    <p:anim by="(#ppt_w*0.10)" calcmode="lin" valueType="num">
                                      <p:cBhvr>
                                        <p:cTn id="22" dur="250" autoRev="1" fill="hold">
                                          <p:stCondLst>
                                            <p:cond delay="0"/>
                                          </p:stCondLst>
                                        </p:cTn>
                                        <p:tgtEl>
                                          <p:spTgt spid="9"/>
                                        </p:tgtEl>
                                        <p:attrNameLst>
                                          <p:attrName>ppt_x</p:attrName>
                                        </p:attrNameLst>
                                      </p:cBhvr>
                                    </p:anim>
                                    <p:anim by="(-#ppt_w*0.10)" calcmode="lin" valueType="num">
                                      <p:cBhvr>
                                        <p:cTn id="23" dur="250" autoRev="1" fill="hold">
                                          <p:stCondLst>
                                            <p:cond delay="0"/>
                                          </p:stCondLst>
                                        </p:cTn>
                                        <p:tgtEl>
                                          <p:spTgt spid="9"/>
                                        </p:tgtEl>
                                        <p:attrNameLst>
                                          <p:attrName>ppt_y</p:attrName>
                                        </p:attrNameLst>
                                      </p:cBhvr>
                                    </p:anim>
                                    <p:animRot by="-480000">
                                      <p:cBhvr>
                                        <p:cTn id="24" dur="250" autoRev="1" fill="hold">
                                          <p:stCondLst>
                                            <p:cond delay="0"/>
                                          </p:stCondLst>
                                        </p:cTn>
                                        <p:tgtEl>
                                          <p:spTgt spid="9"/>
                                        </p:tgtEl>
                                        <p:attrNameLst>
                                          <p:attrName>r</p:attrName>
                                        </p:attrNameLst>
                                      </p:cBhvr>
                                    </p:animRot>
                                  </p:childTnLst>
                                </p:cTn>
                              </p:par>
                              <p:par>
                                <p:cTn id="25" presetID="36" presetClass="emph" presetSubtype="0" fill="hold" grpId="0" nodeType="withEffect">
                                  <p:stCondLst>
                                    <p:cond delay="0"/>
                                  </p:stCondLst>
                                  <p:iterate type="lt">
                                    <p:tmPct val="10000"/>
                                  </p:iterate>
                                  <p:childTnLst>
                                    <p:animScale>
                                      <p:cBhvr>
                                        <p:cTn id="26" dur="250" autoRev="1" fill="hold">
                                          <p:stCondLst>
                                            <p:cond delay="0"/>
                                          </p:stCondLst>
                                        </p:cTn>
                                        <p:tgtEl>
                                          <p:spTgt spid="10"/>
                                        </p:tgtEl>
                                      </p:cBhvr>
                                      <p:to x="80000" y="100000"/>
                                    </p:animScale>
                                    <p:anim by="(#ppt_w*0.10)" calcmode="lin" valueType="num">
                                      <p:cBhvr>
                                        <p:cTn id="27" dur="250" autoRev="1" fill="hold">
                                          <p:stCondLst>
                                            <p:cond delay="0"/>
                                          </p:stCondLst>
                                        </p:cTn>
                                        <p:tgtEl>
                                          <p:spTgt spid="10"/>
                                        </p:tgtEl>
                                        <p:attrNameLst>
                                          <p:attrName>ppt_x</p:attrName>
                                        </p:attrNameLst>
                                      </p:cBhvr>
                                    </p:anim>
                                    <p:anim by="(-#ppt_w*0.10)" calcmode="lin" valueType="num">
                                      <p:cBhvr>
                                        <p:cTn id="28" dur="250" autoRev="1" fill="hold">
                                          <p:stCondLst>
                                            <p:cond delay="0"/>
                                          </p:stCondLst>
                                        </p:cTn>
                                        <p:tgtEl>
                                          <p:spTgt spid="10"/>
                                        </p:tgtEl>
                                        <p:attrNameLst>
                                          <p:attrName>ppt_y</p:attrName>
                                        </p:attrNameLst>
                                      </p:cBhvr>
                                    </p:anim>
                                    <p:animRot by="-480000">
                                      <p:cBhvr>
                                        <p:cTn id="29" dur="250" autoRev="1" fill="hold">
                                          <p:stCondLst>
                                            <p:cond delay="0"/>
                                          </p:stCondLst>
                                        </p:cTn>
                                        <p:tgtEl>
                                          <p:spTgt spid="10"/>
                                        </p:tgtEl>
                                        <p:attrNameLst>
                                          <p:attrName>r</p:attrName>
                                        </p:attrNameLst>
                                      </p:cBhvr>
                                    </p:animRot>
                                  </p:childTnLst>
                                </p:cTn>
                              </p:par>
                              <p:par>
                                <p:cTn id="30" presetID="36" presetClass="emph" presetSubtype="0" fill="hold" grpId="0" nodeType="withEffect">
                                  <p:stCondLst>
                                    <p:cond delay="0"/>
                                  </p:stCondLst>
                                  <p:iterate type="lt">
                                    <p:tmPct val="10000"/>
                                  </p:iterate>
                                  <p:childTnLst>
                                    <p:animScale>
                                      <p:cBhvr>
                                        <p:cTn id="31" dur="250" autoRev="1" fill="hold">
                                          <p:stCondLst>
                                            <p:cond delay="0"/>
                                          </p:stCondLst>
                                        </p:cTn>
                                        <p:tgtEl>
                                          <p:spTgt spid="11"/>
                                        </p:tgtEl>
                                      </p:cBhvr>
                                      <p:to x="80000" y="100000"/>
                                    </p:animScale>
                                    <p:anim by="(#ppt_w*0.10)" calcmode="lin" valueType="num">
                                      <p:cBhvr>
                                        <p:cTn id="32" dur="250" autoRev="1" fill="hold">
                                          <p:stCondLst>
                                            <p:cond delay="0"/>
                                          </p:stCondLst>
                                        </p:cTn>
                                        <p:tgtEl>
                                          <p:spTgt spid="11"/>
                                        </p:tgtEl>
                                        <p:attrNameLst>
                                          <p:attrName>ppt_x</p:attrName>
                                        </p:attrNameLst>
                                      </p:cBhvr>
                                    </p:anim>
                                    <p:anim by="(-#ppt_w*0.10)" calcmode="lin" valueType="num">
                                      <p:cBhvr>
                                        <p:cTn id="33" dur="250" autoRev="1" fill="hold">
                                          <p:stCondLst>
                                            <p:cond delay="0"/>
                                          </p:stCondLst>
                                        </p:cTn>
                                        <p:tgtEl>
                                          <p:spTgt spid="11"/>
                                        </p:tgtEl>
                                        <p:attrNameLst>
                                          <p:attrName>ppt_y</p:attrName>
                                        </p:attrNameLst>
                                      </p:cBhvr>
                                    </p:anim>
                                    <p:animRot by="-480000">
                                      <p:cBhvr>
                                        <p:cTn id="34" dur="250" autoRev="1" fill="hold">
                                          <p:stCondLst>
                                            <p:cond delay="0"/>
                                          </p:stCondLst>
                                        </p:cTn>
                                        <p:tgtEl>
                                          <p:spTgt spid="11"/>
                                        </p:tgtEl>
                                        <p:attrNameLst>
                                          <p:attrName>r</p:attrName>
                                        </p:attrNameLst>
                                      </p:cBhvr>
                                    </p:animRot>
                                  </p:childTnLst>
                                </p:cTn>
                              </p:par>
                              <p:par>
                                <p:cTn id="35" presetID="36" presetClass="emph" presetSubtype="0" fill="hold" grpId="0" nodeType="withEffect">
                                  <p:stCondLst>
                                    <p:cond delay="0"/>
                                  </p:stCondLst>
                                  <p:iterate type="lt">
                                    <p:tmPct val="10000"/>
                                  </p:iterate>
                                  <p:childTnLst>
                                    <p:animScale>
                                      <p:cBhvr>
                                        <p:cTn id="36" dur="250" autoRev="1" fill="hold">
                                          <p:stCondLst>
                                            <p:cond delay="0"/>
                                          </p:stCondLst>
                                        </p:cTn>
                                        <p:tgtEl>
                                          <p:spTgt spid="12"/>
                                        </p:tgtEl>
                                      </p:cBhvr>
                                      <p:to x="80000" y="100000"/>
                                    </p:animScale>
                                    <p:anim by="(#ppt_w*0.10)" calcmode="lin" valueType="num">
                                      <p:cBhvr>
                                        <p:cTn id="37" dur="250" autoRev="1" fill="hold">
                                          <p:stCondLst>
                                            <p:cond delay="0"/>
                                          </p:stCondLst>
                                        </p:cTn>
                                        <p:tgtEl>
                                          <p:spTgt spid="12"/>
                                        </p:tgtEl>
                                        <p:attrNameLst>
                                          <p:attrName>ppt_x</p:attrName>
                                        </p:attrNameLst>
                                      </p:cBhvr>
                                    </p:anim>
                                    <p:anim by="(-#ppt_w*0.10)" calcmode="lin" valueType="num">
                                      <p:cBhvr>
                                        <p:cTn id="38" dur="250" autoRev="1" fill="hold">
                                          <p:stCondLst>
                                            <p:cond delay="0"/>
                                          </p:stCondLst>
                                        </p:cTn>
                                        <p:tgtEl>
                                          <p:spTgt spid="12"/>
                                        </p:tgtEl>
                                        <p:attrNameLst>
                                          <p:attrName>ppt_y</p:attrName>
                                        </p:attrNameLst>
                                      </p:cBhvr>
                                    </p:anim>
                                    <p:animRot by="-480000">
                                      <p:cBhvr>
                                        <p:cTn id="39" dur="250" autoRev="1" fill="hold">
                                          <p:stCondLst>
                                            <p:cond delay="0"/>
                                          </p:stCondLst>
                                        </p:cTn>
                                        <p:tgtEl>
                                          <p:spTgt spid="12"/>
                                        </p:tgtEl>
                                        <p:attrNameLst>
                                          <p:attrName>r</p:attrName>
                                        </p:attrNameLst>
                                      </p:cBhvr>
                                    </p:animRot>
                                  </p:childTnLst>
                                </p:cTn>
                              </p:par>
                              <p:par>
                                <p:cTn id="40" presetID="36" presetClass="emph" presetSubtype="0" fill="hold" grpId="0" nodeType="withEffect">
                                  <p:stCondLst>
                                    <p:cond delay="0"/>
                                  </p:stCondLst>
                                  <p:iterate type="lt">
                                    <p:tmPct val="10000"/>
                                  </p:iterate>
                                  <p:childTnLst>
                                    <p:animScale>
                                      <p:cBhvr>
                                        <p:cTn id="41" dur="250" autoRev="1" fill="hold">
                                          <p:stCondLst>
                                            <p:cond delay="0"/>
                                          </p:stCondLst>
                                        </p:cTn>
                                        <p:tgtEl>
                                          <p:spTgt spid="13"/>
                                        </p:tgtEl>
                                      </p:cBhvr>
                                      <p:to x="80000" y="100000"/>
                                    </p:animScale>
                                    <p:anim by="(#ppt_w*0.10)" calcmode="lin" valueType="num">
                                      <p:cBhvr>
                                        <p:cTn id="42" dur="250" autoRev="1" fill="hold">
                                          <p:stCondLst>
                                            <p:cond delay="0"/>
                                          </p:stCondLst>
                                        </p:cTn>
                                        <p:tgtEl>
                                          <p:spTgt spid="13"/>
                                        </p:tgtEl>
                                        <p:attrNameLst>
                                          <p:attrName>ppt_x</p:attrName>
                                        </p:attrNameLst>
                                      </p:cBhvr>
                                    </p:anim>
                                    <p:anim by="(-#ppt_w*0.10)" calcmode="lin" valueType="num">
                                      <p:cBhvr>
                                        <p:cTn id="43" dur="250" autoRev="1" fill="hold">
                                          <p:stCondLst>
                                            <p:cond delay="0"/>
                                          </p:stCondLst>
                                        </p:cTn>
                                        <p:tgtEl>
                                          <p:spTgt spid="13"/>
                                        </p:tgtEl>
                                        <p:attrNameLst>
                                          <p:attrName>ppt_y</p:attrName>
                                        </p:attrNameLst>
                                      </p:cBhvr>
                                    </p:anim>
                                    <p:animRot by="-480000">
                                      <p:cBhvr>
                                        <p:cTn id="44" dur="250" autoRev="1" fill="hold">
                                          <p:stCondLst>
                                            <p:cond delay="0"/>
                                          </p:stCondLst>
                                        </p:cTn>
                                        <p:tgtEl>
                                          <p:spTgt spid="13"/>
                                        </p:tgtEl>
                                        <p:attrNameLst>
                                          <p:attrName>r</p:attrName>
                                        </p:attrNameLst>
                                      </p:cBhvr>
                                    </p:animRot>
                                  </p:childTnLst>
                                </p:cTn>
                              </p:par>
                              <p:par>
                                <p:cTn id="45" presetID="36" presetClass="emph" presetSubtype="0" fill="hold" grpId="0" nodeType="withEffect">
                                  <p:stCondLst>
                                    <p:cond delay="0"/>
                                  </p:stCondLst>
                                  <p:iterate type="lt">
                                    <p:tmPct val="10000"/>
                                  </p:iterate>
                                  <p:childTnLst>
                                    <p:animScale>
                                      <p:cBhvr>
                                        <p:cTn id="46" dur="250" autoRev="1" fill="hold">
                                          <p:stCondLst>
                                            <p:cond delay="0"/>
                                          </p:stCondLst>
                                        </p:cTn>
                                        <p:tgtEl>
                                          <p:spTgt spid="14"/>
                                        </p:tgtEl>
                                      </p:cBhvr>
                                      <p:to x="80000" y="100000"/>
                                    </p:animScale>
                                    <p:anim by="(#ppt_w*0.10)" calcmode="lin" valueType="num">
                                      <p:cBhvr>
                                        <p:cTn id="47" dur="250" autoRev="1" fill="hold">
                                          <p:stCondLst>
                                            <p:cond delay="0"/>
                                          </p:stCondLst>
                                        </p:cTn>
                                        <p:tgtEl>
                                          <p:spTgt spid="14"/>
                                        </p:tgtEl>
                                        <p:attrNameLst>
                                          <p:attrName>ppt_x</p:attrName>
                                        </p:attrNameLst>
                                      </p:cBhvr>
                                    </p:anim>
                                    <p:anim by="(-#ppt_w*0.10)" calcmode="lin" valueType="num">
                                      <p:cBhvr>
                                        <p:cTn id="48" dur="250" autoRev="1" fill="hold">
                                          <p:stCondLst>
                                            <p:cond delay="0"/>
                                          </p:stCondLst>
                                        </p:cTn>
                                        <p:tgtEl>
                                          <p:spTgt spid="14"/>
                                        </p:tgtEl>
                                        <p:attrNameLst>
                                          <p:attrName>ppt_y</p:attrName>
                                        </p:attrNameLst>
                                      </p:cBhvr>
                                    </p:anim>
                                    <p:animRot by="-480000">
                                      <p:cBhvr>
                                        <p:cTn id="49" dur="250" autoRev="1" fill="hold">
                                          <p:stCondLst>
                                            <p:cond delay="0"/>
                                          </p:stCondLst>
                                        </p:cTn>
                                        <p:tgtEl>
                                          <p:spTgt spid="14"/>
                                        </p:tgtEl>
                                        <p:attrNameLst>
                                          <p:attrName>r</p:attrName>
                                        </p:attrNameLst>
                                      </p:cBhvr>
                                    </p:animRot>
                                  </p:childTnLst>
                                </p:cTn>
                              </p:par>
                              <p:par>
                                <p:cTn id="50" presetID="36" presetClass="emph" presetSubtype="0" fill="hold" grpId="0" nodeType="withEffect">
                                  <p:stCondLst>
                                    <p:cond delay="0"/>
                                  </p:stCondLst>
                                  <p:iterate type="lt">
                                    <p:tmPct val="10000"/>
                                  </p:iterate>
                                  <p:childTnLst>
                                    <p:animScale>
                                      <p:cBhvr>
                                        <p:cTn id="51" dur="250" autoRev="1" fill="hold">
                                          <p:stCondLst>
                                            <p:cond delay="0"/>
                                          </p:stCondLst>
                                        </p:cTn>
                                        <p:tgtEl>
                                          <p:spTgt spid="15"/>
                                        </p:tgtEl>
                                      </p:cBhvr>
                                      <p:to x="80000" y="100000"/>
                                    </p:animScale>
                                    <p:anim by="(#ppt_w*0.10)" calcmode="lin" valueType="num">
                                      <p:cBhvr>
                                        <p:cTn id="52" dur="250" autoRev="1" fill="hold">
                                          <p:stCondLst>
                                            <p:cond delay="0"/>
                                          </p:stCondLst>
                                        </p:cTn>
                                        <p:tgtEl>
                                          <p:spTgt spid="15"/>
                                        </p:tgtEl>
                                        <p:attrNameLst>
                                          <p:attrName>ppt_x</p:attrName>
                                        </p:attrNameLst>
                                      </p:cBhvr>
                                    </p:anim>
                                    <p:anim by="(-#ppt_w*0.10)" calcmode="lin" valueType="num">
                                      <p:cBhvr>
                                        <p:cTn id="53" dur="250" autoRev="1" fill="hold">
                                          <p:stCondLst>
                                            <p:cond delay="0"/>
                                          </p:stCondLst>
                                        </p:cTn>
                                        <p:tgtEl>
                                          <p:spTgt spid="15"/>
                                        </p:tgtEl>
                                        <p:attrNameLst>
                                          <p:attrName>ppt_y</p:attrName>
                                        </p:attrNameLst>
                                      </p:cBhvr>
                                    </p:anim>
                                    <p:animRot by="-480000">
                                      <p:cBhvr>
                                        <p:cTn id="54" dur="250" autoRev="1" fill="hold">
                                          <p:stCondLst>
                                            <p:cond delay="0"/>
                                          </p:stCondLst>
                                        </p:cTn>
                                        <p:tgtEl>
                                          <p:spTgt spid="15"/>
                                        </p:tgtEl>
                                        <p:attrNameLst>
                                          <p:attrName>r</p:attrName>
                                        </p:attrNameLst>
                                      </p:cBhvr>
                                    </p:animRot>
                                  </p:childTnLst>
                                </p:cTn>
                              </p:par>
                              <p:par>
                                <p:cTn id="55" presetID="32" presetClass="emph" presetSubtype="0" fill="hold" grpId="1" nodeType="withEffect">
                                  <p:stCondLst>
                                    <p:cond delay="0"/>
                                  </p:stCondLst>
                                  <p:iterate type="lt">
                                    <p:tmPct val="0"/>
                                  </p:iterate>
                                  <p:childTnLst>
                                    <p:animRot by="120000">
                                      <p:cBhvr>
                                        <p:cTn id="56" dur="1" fill="hold">
                                          <p:stCondLst>
                                            <p:cond delay="0"/>
                                          </p:stCondLst>
                                        </p:cTn>
                                        <p:tgtEl>
                                          <p:spTgt spid="5"/>
                                        </p:tgtEl>
                                        <p:attrNameLst>
                                          <p:attrName>r</p:attrName>
                                        </p:attrNameLst>
                                      </p:cBhvr>
                                    </p:animRot>
                                    <p:animRot by="-240000">
                                      <p:cBhvr>
                                        <p:cTn id="57" dur="2" fill="hold">
                                          <p:stCondLst>
                                            <p:cond delay="90"/>
                                          </p:stCondLst>
                                        </p:cTn>
                                        <p:tgtEl>
                                          <p:spTgt spid="5"/>
                                        </p:tgtEl>
                                        <p:attrNameLst>
                                          <p:attrName>r</p:attrName>
                                        </p:attrNameLst>
                                      </p:cBhvr>
                                    </p:animRot>
                                    <p:animRot by="240000">
                                      <p:cBhvr>
                                        <p:cTn id="58" dur="2" fill="hold">
                                          <p:stCondLst>
                                            <p:cond delay="180"/>
                                          </p:stCondLst>
                                        </p:cTn>
                                        <p:tgtEl>
                                          <p:spTgt spid="5"/>
                                        </p:tgtEl>
                                        <p:attrNameLst>
                                          <p:attrName>r</p:attrName>
                                        </p:attrNameLst>
                                      </p:cBhvr>
                                    </p:animRot>
                                    <p:animRot by="-240000">
                                      <p:cBhvr>
                                        <p:cTn id="59" dur="2" fill="hold">
                                          <p:stCondLst>
                                            <p:cond delay="271"/>
                                          </p:stCondLst>
                                        </p:cTn>
                                        <p:tgtEl>
                                          <p:spTgt spid="5"/>
                                        </p:tgtEl>
                                        <p:attrNameLst>
                                          <p:attrName>r</p:attrName>
                                        </p:attrNameLst>
                                      </p:cBhvr>
                                    </p:animRot>
                                    <p:animRot by="120000">
                                      <p:cBhvr>
                                        <p:cTn id="60" dur="2" fill="hold">
                                          <p:stCondLst>
                                            <p:cond delay="499"/>
                                          </p:stCondLst>
                                        </p:cTn>
                                        <p:tgtEl>
                                          <p:spTgt spid="5"/>
                                        </p:tgtEl>
                                        <p:attrNameLst>
                                          <p:attrName>r</p:attrName>
                                        </p:attrNameLst>
                                      </p:cBhvr>
                                    </p:animRot>
                                  </p:childTnLst>
                                </p:cTn>
                              </p:par>
                              <p:par>
                                <p:cTn id="61" presetID="32" presetClass="emph" presetSubtype="0" fill="hold" grpId="1" nodeType="withEffect">
                                  <p:stCondLst>
                                    <p:cond delay="0"/>
                                  </p:stCondLst>
                                  <p:iterate type="lt">
                                    <p:tmPct val="0"/>
                                  </p:iterate>
                                  <p:childTnLst>
                                    <p:animRot by="120000">
                                      <p:cBhvr>
                                        <p:cTn id="62" dur="1" fill="hold">
                                          <p:stCondLst>
                                            <p:cond delay="0"/>
                                          </p:stCondLst>
                                        </p:cTn>
                                        <p:tgtEl>
                                          <p:spTgt spid="7"/>
                                        </p:tgtEl>
                                        <p:attrNameLst>
                                          <p:attrName>r</p:attrName>
                                        </p:attrNameLst>
                                      </p:cBhvr>
                                    </p:animRot>
                                    <p:animRot by="-240000">
                                      <p:cBhvr>
                                        <p:cTn id="63" dur="2" fill="hold">
                                          <p:stCondLst>
                                            <p:cond delay="90"/>
                                          </p:stCondLst>
                                        </p:cTn>
                                        <p:tgtEl>
                                          <p:spTgt spid="7"/>
                                        </p:tgtEl>
                                        <p:attrNameLst>
                                          <p:attrName>r</p:attrName>
                                        </p:attrNameLst>
                                      </p:cBhvr>
                                    </p:animRot>
                                    <p:animRot by="240000">
                                      <p:cBhvr>
                                        <p:cTn id="64" dur="2" fill="hold">
                                          <p:stCondLst>
                                            <p:cond delay="180"/>
                                          </p:stCondLst>
                                        </p:cTn>
                                        <p:tgtEl>
                                          <p:spTgt spid="7"/>
                                        </p:tgtEl>
                                        <p:attrNameLst>
                                          <p:attrName>r</p:attrName>
                                        </p:attrNameLst>
                                      </p:cBhvr>
                                    </p:animRot>
                                    <p:animRot by="-240000">
                                      <p:cBhvr>
                                        <p:cTn id="65" dur="2" fill="hold">
                                          <p:stCondLst>
                                            <p:cond delay="271"/>
                                          </p:stCondLst>
                                        </p:cTn>
                                        <p:tgtEl>
                                          <p:spTgt spid="7"/>
                                        </p:tgtEl>
                                        <p:attrNameLst>
                                          <p:attrName>r</p:attrName>
                                        </p:attrNameLst>
                                      </p:cBhvr>
                                    </p:animRot>
                                    <p:animRot by="120000">
                                      <p:cBhvr>
                                        <p:cTn id="66" dur="2" fill="hold">
                                          <p:stCondLst>
                                            <p:cond delay="499"/>
                                          </p:stCondLst>
                                        </p:cTn>
                                        <p:tgtEl>
                                          <p:spTgt spid="7"/>
                                        </p:tgtEl>
                                        <p:attrNameLst>
                                          <p:attrName>r</p:attrName>
                                        </p:attrNameLst>
                                      </p:cBhvr>
                                    </p:animRot>
                                  </p:childTnLst>
                                </p:cTn>
                              </p:par>
                              <p:par>
                                <p:cTn id="67" presetID="32" presetClass="emph" presetSubtype="0" fill="hold" grpId="1" nodeType="withEffect">
                                  <p:stCondLst>
                                    <p:cond delay="0"/>
                                  </p:stCondLst>
                                  <p:iterate type="lt">
                                    <p:tmPct val="0"/>
                                  </p:iterate>
                                  <p:childTnLst>
                                    <p:animRot by="120000">
                                      <p:cBhvr>
                                        <p:cTn id="68" dur="1" fill="hold">
                                          <p:stCondLst>
                                            <p:cond delay="0"/>
                                          </p:stCondLst>
                                        </p:cTn>
                                        <p:tgtEl>
                                          <p:spTgt spid="8"/>
                                        </p:tgtEl>
                                        <p:attrNameLst>
                                          <p:attrName>r</p:attrName>
                                        </p:attrNameLst>
                                      </p:cBhvr>
                                    </p:animRot>
                                    <p:animRot by="-240000">
                                      <p:cBhvr>
                                        <p:cTn id="69" dur="2" fill="hold">
                                          <p:stCondLst>
                                            <p:cond delay="90"/>
                                          </p:stCondLst>
                                        </p:cTn>
                                        <p:tgtEl>
                                          <p:spTgt spid="8"/>
                                        </p:tgtEl>
                                        <p:attrNameLst>
                                          <p:attrName>r</p:attrName>
                                        </p:attrNameLst>
                                      </p:cBhvr>
                                    </p:animRot>
                                    <p:animRot by="240000">
                                      <p:cBhvr>
                                        <p:cTn id="70" dur="2" fill="hold">
                                          <p:stCondLst>
                                            <p:cond delay="180"/>
                                          </p:stCondLst>
                                        </p:cTn>
                                        <p:tgtEl>
                                          <p:spTgt spid="8"/>
                                        </p:tgtEl>
                                        <p:attrNameLst>
                                          <p:attrName>r</p:attrName>
                                        </p:attrNameLst>
                                      </p:cBhvr>
                                    </p:animRot>
                                    <p:animRot by="-240000">
                                      <p:cBhvr>
                                        <p:cTn id="71" dur="2" fill="hold">
                                          <p:stCondLst>
                                            <p:cond delay="271"/>
                                          </p:stCondLst>
                                        </p:cTn>
                                        <p:tgtEl>
                                          <p:spTgt spid="8"/>
                                        </p:tgtEl>
                                        <p:attrNameLst>
                                          <p:attrName>r</p:attrName>
                                        </p:attrNameLst>
                                      </p:cBhvr>
                                    </p:animRot>
                                    <p:animRot by="120000">
                                      <p:cBhvr>
                                        <p:cTn id="72" dur="2" fill="hold">
                                          <p:stCondLst>
                                            <p:cond delay="499"/>
                                          </p:stCondLst>
                                        </p:cTn>
                                        <p:tgtEl>
                                          <p:spTgt spid="8"/>
                                        </p:tgtEl>
                                        <p:attrNameLst>
                                          <p:attrName>r</p:attrName>
                                        </p:attrNameLst>
                                      </p:cBhvr>
                                    </p:animRot>
                                  </p:childTnLst>
                                </p:cTn>
                              </p:par>
                              <p:par>
                                <p:cTn id="73" presetID="32" presetClass="emph" presetSubtype="0" fill="hold" grpId="1" nodeType="withEffect">
                                  <p:stCondLst>
                                    <p:cond delay="0"/>
                                  </p:stCondLst>
                                  <p:iterate type="lt">
                                    <p:tmPct val="0"/>
                                  </p:iterate>
                                  <p:childTnLst>
                                    <p:animRot by="120000">
                                      <p:cBhvr>
                                        <p:cTn id="74" dur="1" fill="hold">
                                          <p:stCondLst>
                                            <p:cond delay="0"/>
                                          </p:stCondLst>
                                        </p:cTn>
                                        <p:tgtEl>
                                          <p:spTgt spid="9"/>
                                        </p:tgtEl>
                                        <p:attrNameLst>
                                          <p:attrName>r</p:attrName>
                                        </p:attrNameLst>
                                      </p:cBhvr>
                                    </p:animRot>
                                    <p:animRot by="-240000">
                                      <p:cBhvr>
                                        <p:cTn id="75" dur="2" fill="hold">
                                          <p:stCondLst>
                                            <p:cond delay="90"/>
                                          </p:stCondLst>
                                        </p:cTn>
                                        <p:tgtEl>
                                          <p:spTgt spid="9"/>
                                        </p:tgtEl>
                                        <p:attrNameLst>
                                          <p:attrName>r</p:attrName>
                                        </p:attrNameLst>
                                      </p:cBhvr>
                                    </p:animRot>
                                    <p:animRot by="240000">
                                      <p:cBhvr>
                                        <p:cTn id="76" dur="2" fill="hold">
                                          <p:stCondLst>
                                            <p:cond delay="180"/>
                                          </p:stCondLst>
                                        </p:cTn>
                                        <p:tgtEl>
                                          <p:spTgt spid="9"/>
                                        </p:tgtEl>
                                        <p:attrNameLst>
                                          <p:attrName>r</p:attrName>
                                        </p:attrNameLst>
                                      </p:cBhvr>
                                    </p:animRot>
                                    <p:animRot by="-240000">
                                      <p:cBhvr>
                                        <p:cTn id="77" dur="2" fill="hold">
                                          <p:stCondLst>
                                            <p:cond delay="271"/>
                                          </p:stCondLst>
                                        </p:cTn>
                                        <p:tgtEl>
                                          <p:spTgt spid="9"/>
                                        </p:tgtEl>
                                        <p:attrNameLst>
                                          <p:attrName>r</p:attrName>
                                        </p:attrNameLst>
                                      </p:cBhvr>
                                    </p:animRot>
                                    <p:animRot by="120000">
                                      <p:cBhvr>
                                        <p:cTn id="78" dur="2" fill="hold">
                                          <p:stCondLst>
                                            <p:cond delay="499"/>
                                          </p:stCondLst>
                                        </p:cTn>
                                        <p:tgtEl>
                                          <p:spTgt spid="9"/>
                                        </p:tgtEl>
                                        <p:attrNameLst>
                                          <p:attrName>r</p:attrName>
                                        </p:attrNameLst>
                                      </p:cBhvr>
                                    </p:animRot>
                                  </p:childTnLst>
                                </p:cTn>
                              </p:par>
                              <p:par>
                                <p:cTn id="79" presetID="32" presetClass="emph" presetSubtype="0" fill="hold" grpId="1" nodeType="withEffect">
                                  <p:stCondLst>
                                    <p:cond delay="0"/>
                                  </p:stCondLst>
                                  <p:iterate type="lt">
                                    <p:tmPct val="0"/>
                                  </p:iterate>
                                  <p:childTnLst>
                                    <p:animRot by="120000">
                                      <p:cBhvr>
                                        <p:cTn id="80" dur="1" fill="hold">
                                          <p:stCondLst>
                                            <p:cond delay="0"/>
                                          </p:stCondLst>
                                        </p:cTn>
                                        <p:tgtEl>
                                          <p:spTgt spid="10"/>
                                        </p:tgtEl>
                                        <p:attrNameLst>
                                          <p:attrName>r</p:attrName>
                                        </p:attrNameLst>
                                      </p:cBhvr>
                                    </p:animRot>
                                    <p:animRot by="-240000">
                                      <p:cBhvr>
                                        <p:cTn id="81" dur="2" fill="hold">
                                          <p:stCondLst>
                                            <p:cond delay="90"/>
                                          </p:stCondLst>
                                        </p:cTn>
                                        <p:tgtEl>
                                          <p:spTgt spid="10"/>
                                        </p:tgtEl>
                                        <p:attrNameLst>
                                          <p:attrName>r</p:attrName>
                                        </p:attrNameLst>
                                      </p:cBhvr>
                                    </p:animRot>
                                    <p:animRot by="240000">
                                      <p:cBhvr>
                                        <p:cTn id="82" dur="2" fill="hold">
                                          <p:stCondLst>
                                            <p:cond delay="180"/>
                                          </p:stCondLst>
                                        </p:cTn>
                                        <p:tgtEl>
                                          <p:spTgt spid="10"/>
                                        </p:tgtEl>
                                        <p:attrNameLst>
                                          <p:attrName>r</p:attrName>
                                        </p:attrNameLst>
                                      </p:cBhvr>
                                    </p:animRot>
                                    <p:animRot by="-240000">
                                      <p:cBhvr>
                                        <p:cTn id="83" dur="2" fill="hold">
                                          <p:stCondLst>
                                            <p:cond delay="271"/>
                                          </p:stCondLst>
                                        </p:cTn>
                                        <p:tgtEl>
                                          <p:spTgt spid="10"/>
                                        </p:tgtEl>
                                        <p:attrNameLst>
                                          <p:attrName>r</p:attrName>
                                        </p:attrNameLst>
                                      </p:cBhvr>
                                    </p:animRot>
                                    <p:animRot by="120000">
                                      <p:cBhvr>
                                        <p:cTn id="84" dur="2" fill="hold">
                                          <p:stCondLst>
                                            <p:cond delay="499"/>
                                          </p:stCondLst>
                                        </p:cTn>
                                        <p:tgtEl>
                                          <p:spTgt spid="10"/>
                                        </p:tgtEl>
                                        <p:attrNameLst>
                                          <p:attrName>r</p:attrName>
                                        </p:attrNameLst>
                                      </p:cBhvr>
                                    </p:animRot>
                                  </p:childTnLst>
                                </p:cTn>
                              </p:par>
                              <p:par>
                                <p:cTn id="85" presetID="32" presetClass="emph" presetSubtype="0" fill="hold" grpId="1" nodeType="withEffect">
                                  <p:stCondLst>
                                    <p:cond delay="0"/>
                                  </p:stCondLst>
                                  <p:iterate type="lt">
                                    <p:tmPct val="0"/>
                                  </p:iterate>
                                  <p:childTnLst>
                                    <p:animRot by="120000">
                                      <p:cBhvr>
                                        <p:cTn id="86" dur="1" fill="hold">
                                          <p:stCondLst>
                                            <p:cond delay="0"/>
                                          </p:stCondLst>
                                        </p:cTn>
                                        <p:tgtEl>
                                          <p:spTgt spid="11"/>
                                        </p:tgtEl>
                                        <p:attrNameLst>
                                          <p:attrName>r</p:attrName>
                                        </p:attrNameLst>
                                      </p:cBhvr>
                                    </p:animRot>
                                    <p:animRot by="-240000">
                                      <p:cBhvr>
                                        <p:cTn id="87" dur="2" fill="hold">
                                          <p:stCondLst>
                                            <p:cond delay="90"/>
                                          </p:stCondLst>
                                        </p:cTn>
                                        <p:tgtEl>
                                          <p:spTgt spid="11"/>
                                        </p:tgtEl>
                                        <p:attrNameLst>
                                          <p:attrName>r</p:attrName>
                                        </p:attrNameLst>
                                      </p:cBhvr>
                                    </p:animRot>
                                    <p:animRot by="240000">
                                      <p:cBhvr>
                                        <p:cTn id="88" dur="2" fill="hold">
                                          <p:stCondLst>
                                            <p:cond delay="180"/>
                                          </p:stCondLst>
                                        </p:cTn>
                                        <p:tgtEl>
                                          <p:spTgt spid="11"/>
                                        </p:tgtEl>
                                        <p:attrNameLst>
                                          <p:attrName>r</p:attrName>
                                        </p:attrNameLst>
                                      </p:cBhvr>
                                    </p:animRot>
                                    <p:animRot by="-240000">
                                      <p:cBhvr>
                                        <p:cTn id="89" dur="2" fill="hold">
                                          <p:stCondLst>
                                            <p:cond delay="271"/>
                                          </p:stCondLst>
                                        </p:cTn>
                                        <p:tgtEl>
                                          <p:spTgt spid="11"/>
                                        </p:tgtEl>
                                        <p:attrNameLst>
                                          <p:attrName>r</p:attrName>
                                        </p:attrNameLst>
                                      </p:cBhvr>
                                    </p:animRot>
                                    <p:animRot by="120000">
                                      <p:cBhvr>
                                        <p:cTn id="90" dur="2" fill="hold">
                                          <p:stCondLst>
                                            <p:cond delay="499"/>
                                          </p:stCondLst>
                                        </p:cTn>
                                        <p:tgtEl>
                                          <p:spTgt spid="11"/>
                                        </p:tgtEl>
                                        <p:attrNameLst>
                                          <p:attrName>r</p:attrName>
                                        </p:attrNameLst>
                                      </p:cBhvr>
                                    </p:animRot>
                                  </p:childTnLst>
                                </p:cTn>
                              </p:par>
                              <p:par>
                                <p:cTn id="91" presetID="32" presetClass="emph" presetSubtype="0" fill="hold" grpId="1" nodeType="withEffect">
                                  <p:stCondLst>
                                    <p:cond delay="0"/>
                                  </p:stCondLst>
                                  <p:iterate type="lt">
                                    <p:tmPct val="0"/>
                                  </p:iterate>
                                  <p:childTnLst>
                                    <p:animRot by="120000">
                                      <p:cBhvr>
                                        <p:cTn id="92" dur="1" fill="hold">
                                          <p:stCondLst>
                                            <p:cond delay="0"/>
                                          </p:stCondLst>
                                        </p:cTn>
                                        <p:tgtEl>
                                          <p:spTgt spid="12"/>
                                        </p:tgtEl>
                                        <p:attrNameLst>
                                          <p:attrName>r</p:attrName>
                                        </p:attrNameLst>
                                      </p:cBhvr>
                                    </p:animRot>
                                    <p:animRot by="-240000">
                                      <p:cBhvr>
                                        <p:cTn id="93" dur="2" fill="hold">
                                          <p:stCondLst>
                                            <p:cond delay="90"/>
                                          </p:stCondLst>
                                        </p:cTn>
                                        <p:tgtEl>
                                          <p:spTgt spid="12"/>
                                        </p:tgtEl>
                                        <p:attrNameLst>
                                          <p:attrName>r</p:attrName>
                                        </p:attrNameLst>
                                      </p:cBhvr>
                                    </p:animRot>
                                    <p:animRot by="240000">
                                      <p:cBhvr>
                                        <p:cTn id="94" dur="2" fill="hold">
                                          <p:stCondLst>
                                            <p:cond delay="180"/>
                                          </p:stCondLst>
                                        </p:cTn>
                                        <p:tgtEl>
                                          <p:spTgt spid="12"/>
                                        </p:tgtEl>
                                        <p:attrNameLst>
                                          <p:attrName>r</p:attrName>
                                        </p:attrNameLst>
                                      </p:cBhvr>
                                    </p:animRot>
                                    <p:animRot by="-240000">
                                      <p:cBhvr>
                                        <p:cTn id="95" dur="2" fill="hold">
                                          <p:stCondLst>
                                            <p:cond delay="271"/>
                                          </p:stCondLst>
                                        </p:cTn>
                                        <p:tgtEl>
                                          <p:spTgt spid="12"/>
                                        </p:tgtEl>
                                        <p:attrNameLst>
                                          <p:attrName>r</p:attrName>
                                        </p:attrNameLst>
                                      </p:cBhvr>
                                    </p:animRot>
                                    <p:animRot by="120000">
                                      <p:cBhvr>
                                        <p:cTn id="96" dur="2" fill="hold">
                                          <p:stCondLst>
                                            <p:cond delay="499"/>
                                          </p:stCondLst>
                                        </p:cTn>
                                        <p:tgtEl>
                                          <p:spTgt spid="12"/>
                                        </p:tgtEl>
                                        <p:attrNameLst>
                                          <p:attrName>r</p:attrName>
                                        </p:attrNameLst>
                                      </p:cBhvr>
                                    </p:animRot>
                                  </p:childTnLst>
                                </p:cTn>
                              </p:par>
                              <p:par>
                                <p:cTn id="97" presetID="32" presetClass="emph" presetSubtype="0" fill="hold" grpId="1" nodeType="withEffect">
                                  <p:stCondLst>
                                    <p:cond delay="0"/>
                                  </p:stCondLst>
                                  <p:iterate type="lt">
                                    <p:tmPct val="0"/>
                                  </p:iterate>
                                  <p:childTnLst>
                                    <p:animRot by="120000">
                                      <p:cBhvr>
                                        <p:cTn id="98" dur="1" fill="hold">
                                          <p:stCondLst>
                                            <p:cond delay="0"/>
                                          </p:stCondLst>
                                        </p:cTn>
                                        <p:tgtEl>
                                          <p:spTgt spid="13"/>
                                        </p:tgtEl>
                                        <p:attrNameLst>
                                          <p:attrName>r</p:attrName>
                                        </p:attrNameLst>
                                      </p:cBhvr>
                                    </p:animRot>
                                    <p:animRot by="-240000">
                                      <p:cBhvr>
                                        <p:cTn id="99" dur="2" fill="hold">
                                          <p:stCondLst>
                                            <p:cond delay="90"/>
                                          </p:stCondLst>
                                        </p:cTn>
                                        <p:tgtEl>
                                          <p:spTgt spid="13"/>
                                        </p:tgtEl>
                                        <p:attrNameLst>
                                          <p:attrName>r</p:attrName>
                                        </p:attrNameLst>
                                      </p:cBhvr>
                                    </p:animRot>
                                    <p:animRot by="240000">
                                      <p:cBhvr>
                                        <p:cTn id="100" dur="2" fill="hold">
                                          <p:stCondLst>
                                            <p:cond delay="180"/>
                                          </p:stCondLst>
                                        </p:cTn>
                                        <p:tgtEl>
                                          <p:spTgt spid="13"/>
                                        </p:tgtEl>
                                        <p:attrNameLst>
                                          <p:attrName>r</p:attrName>
                                        </p:attrNameLst>
                                      </p:cBhvr>
                                    </p:animRot>
                                    <p:animRot by="-240000">
                                      <p:cBhvr>
                                        <p:cTn id="101" dur="2" fill="hold">
                                          <p:stCondLst>
                                            <p:cond delay="271"/>
                                          </p:stCondLst>
                                        </p:cTn>
                                        <p:tgtEl>
                                          <p:spTgt spid="13"/>
                                        </p:tgtEl>
                                        <p:attrNameLst>
                                          <p:attrName>r</p:attrName>
                                        </p:attrNameLst>
                                      </p:cBhvr>
                                    </p:animRot>
                                    <p:animRot by="120000">
                                      <p:cBhvr>
                                        <p:cTn id="102" dur="2" fill="hold">
                                          <p:stCondLst>
                                            <p:cond delay="499"/>
                                          </p:stCondLst>
                                        </p:cTn>
                                        <p:tgtEl>
                                          <p:spTgt spid="13"/>
                                        </p:tgtEl>
                                        <p:attrNameLst>
                                          <p:attrName>r</p:attrName>
                                        </p:attrNameLst>
                                      </p:cBhvr>
                                    </p:animRot>
                                  </p:childTnLst>
                                </p:cTn>
                              </p:par>
                              <p:par>
                                <p:cTn id="103" presetID="32" presetClass="emph" presetSubtype="0" fill="hold" grpId="1" nodeType="withEffect">
                                  <p:stCondLst>
                                    <p:cond delay="0"/>
                                  </p:stCondLst>
                                  <p:iterate type="lt">
                                    <p:tmPct val="0"/>
                                  </p:iterate>
                                  <p:childTnLst>
                                    <p:animRot by="120000">
                                      <p:cBhvr>
                                        <p:cTn id="104" dur="1" fill="hold">
                                          <p:stCondLst>
                                            <p:cond delay="0"/>
                                          </p:stCondLst>
                                        </p:cTn>
                                        <p:tgtEl>
                                          <p:spTgt spid="14"/>
                                        </p:tgtEl>
                                        <p:attrNameLst>
                                          <p:attrName>r</p:attrName>
                                        </p:attrNameLst>
                                      </p:cBhvr>
                                    </p:animRot>
                                    <p:animRot by="-240000">
                                      <p:cBhvr>
                                        <p:cTn id="105" dur="2" fill="hold">
                                          <p:stCondLst>
                                            <p:cond delay="90"/>
                                          </p:stCondLst>
                                        </p:cTn>
                                        <p:tgtEl>
                                          <p:spTgt spid="14"/>
                                        </p:tgtEl>
                                        <p:attrNameLst>
                                          <p:attrName>r</p:attrName>
                                        </p:attrNameLst>
                                      </p:cBhvr>
                                    </p:animRot>
                                    <p:animRot by="240000">
                                      <p:cBhvr>
                                        <p:cTn id="106" dur="2" fill="hold">
                                          <p:stCondLst>
                                            <p:cond delay="180"/>
                                          </p:stCondLst>
                                        </p:cTn>
                                        <p:tgtEl>
                                          <p:spTgt spid="14"/>
                                        </p:tgtEl>
                                        <p:attrNameLst>
                                          <p:attrName>r</p:attrName>
                                        </p:attrNameLst>
                                      </p:cBhvr>
                                    </p:animRot>
                                    <p:animRot by="-240000">
                                      <p:cBhvr>
                                        <p:cTn id="107" dur="2" fill="hold">
                                          <p:stCondLst>
                                            <p:cond delay="271"/>
                                          </p:stCondLst>
                                        </p:cTn>
                                        <p:tgtEl>
                                          <p:spTgt spid="14"/>
                                        </p:tgtEl>
                                        <p:attrNameLst>
                                          <p:attrName>r</p:attrName>
                                        </p:attrNameLst>
                                      </p:cBhvr>
                                    </p:animRot>
                                    <p:animRot by="120000">
                                      <p:cBhvr>
                                        <p:cTn id="108" dur="2" fill="hold">
                                          <p:stCondLst>
                                            <p:cond delay="499"/>
                                          </p:stCondLst>
                                        </p:cTn>
                                        <p:tgtEl>
                                          <p:spTgt spid="14"/>
                                        </p:tgtEl>
                                        <p:attrNameLst>
                                          <p:attrName>r</p:attrName>
                                        </p:attrNameLst>
                                      </p:cBhvr>
                                    </p:animRot>
                                  </p:childTnLst>
                                </p:cTn>
                              </p:par>
                              <p:par>
                                <p:cTn id="109" presetID="32" presetClass="emph" presetSubtype="0" fill="hold" grpId="1" nodeType="withEffect">
                                  <p:stCondLst>
                                    <p:cond delay="0"/>
                                  </p:stCondLst>
                                  <p:iterate type="lt">
                                    <p:tmPct val="0"/>
                                  </p:iterate>
                                  <p:childTnLst>
                                    <p:animRot by="120000">
                                      <p:cBhvr>
                                        <p:cTn id="110" dur="1" fill="hold">
                                          <p:stCondLst>
                                            <p:cond delay="0"/>
                                          </p:stCondLst>
                                        </p:cTn>
                                        <p:tgtEl>
                                          <p:spTgt spid="15"/>
                                        </p:tgtEl>
                                        <p:attrNameLst>
                                          <p:attrName>r</p:attrName>
                                        </p:attrNameLst>
                                      </p:cBhvr>
                                    </p:animRot>
                                    <p:animRot by="-240000">
                                      <p:cBhvr>
                                        <p:cTn id="111" dur="2" fill="hold">
                                          <p:stCondLst>
                                            <p:cond delay="90"/>
                                          </p:stCondLst>
                                        </p:cTn>
                                        <p:tgtEl>
                                          <p:spTgt spid="15"/>
                                        </p:tgtEl>
                                        <p:attrNameLst>
                                          <p:attrName>r</p:attrName>
                                        </p:attrNameLst>
                                      </p:cBhvr>
                                    </p:animRot>
                                    <p:animRot by="240000">
                                      <p:cBhvr>
                                        <p:cTn id="112" dur="2" fill="hold">
                                          <p:stCondLst>
                                            <p:cond delay="180"/>
                                          </p:stCondLst>
                                        </p:cTn>
                                        <p:tgtEl>
                                          <p:spTgt spid="15"/>
                                        </p:tgtEl>
                                        <p:attrNameLst>
                                          <p:attrName>r</p:attrName>
                                        </p:attrNameLst>
                                      </p:cBhvr>
                                    </p:animRot>
                                    <p:animRot by="-240000">
                                      <p:cBhvr>
                                        <p:cTn id="113" dur="2" fill="hold">
                                          <p:stCondLst>
                                            <p:cond delay="271"/>
                                          </p:stCondLst>
                                        </p:cTn>
                                        <p:tgtEl>
                                          <p:spTgt spid="15"/>
                                        </p:tgtEl>
                                        <p:attrNameLst>
                                          <p:attrName>r</p:attrName>
                                        </p:attrNameLst>
                                      </p:cBhvr>
                                    </p:animRot>
                                    <p:animRot by="120000">
                                      <p:cBhvr>
                                        <p:cTn id="114" dur="2" fill="hold">
                                          <p:stCondLst>
                                            <p:cond delay="499"/>
                                          </p:stCondLst>
                                        </p:cTn>
                                        <p:tgtEl>
                                          <p:spTgt spid="15"/>
                                        </p:tgtEl>
                                        <p:attrNameLst>
                                          <p:attrName>r</p:attrName>
                                        </p:attrNameLst>
                                      </p:cBhvr>
                                    </p:animRot>
                                  </p:childTnLst>
                                </p:cTn>
                              </p:par>
                              <p:par>
                                <p:cTn id="115" presetID="2" presetClass="entr" presetSubtype="9"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0-#ppt_h/2"/>
                                          </p:val>
                                        </p:tav>
                                        <p:tav tm="100000">
                                          <p:val>
                                            <p:strVal val="#ppt_y"/>
                                          </p:val>
                                        </p:tav>
                                      </p:tavLst>
                                    </p:anim>
                                  </p:childTnLst>
                                </p:cTn>
                              </p:par>
                              <p:par>
                                <p:cTn id="119" presetID="2" presetClass="entr" presetSubtype="12" fill="hold"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0-#ppt_w/2"/>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par>
                                <p:cTn id="123" presetID="2" presetClass="entr" presetSubtype="1" fill="hold" nodeType="with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0-#ppt_h/2"/>
                                          </p:val>
                                        </p:tav>
                                        <p:tav tm="100000">
                                          <p:val>
                                            <p:strVal val="#ppt_y"/>
                                          </p:val>
                                        </p:tav>
                                      </p:tavLst>
                                    </p:anim>
                                  </p:childTnLst>
                                </p:cTn>
                              </p:par>
                              <p:par>
                                <p:cTn id="127" presetID="2" presetClass="entr" presetSubtype="3" fill="hold" nodeType="with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500" fill="hold"/>
                                        <p:tgtEl>
                                          <p:spTgt spid="40"/>
                                        </p:tgtEl>
                                        <p:attrNameLst>
                                          <p:attrName>ppt_x</p:attrName>
                                        </p:attrNameLst>
                                      </p:cBhvr>
                                      <p:tavLst>
                                        <p:tav tm="0">
                                          <p:val>
                                            <p:strVal val="1+#ppt_w/2"/>
                                          </p:val>
                                        </p:tav>
                                        <p:tav tm="100000">
                                          <p:val>
                                            <p:strVal val="#ppt_x"/>
                                          </p:val>
                                        </p:tav>
                                      </p:tavLst>
                                    </p:anim>
                                    <p:anim calcmode="lin" valueType="num">
                                      <p:cBhvr additive="base">
                                        <p:cTn id="130" dur="500" fill="hold"/>
                                        <p:tgtEl>
                                          <p:spTgt spid="40"/>
                                        </p:tgtEl>
                                        <p:attrNameLst>
                                          <p:attrName>ppt_y</p:attrName>
                                        </p:attrNameLst>
                                      </p:cBhvr>
                                      <p:tavLst>
                                        <p:tav tm="0">
                                          <p:val>
                                            <p:strVal val="0-#ppt_h/2"/>
                                          </p:val>
                                        </p:tav>
                                        <p:tav tm="100000">
                                          <p:val>
                                            <p:strVal val="#ppt_y"/>
                                          </p:val>
                                        </p:tav>
                                      </p:tavLst>
                                    </p:anim>
                                  </p:childTnLst>
                                </p:cTn>
                              </p:par>
                              <p:par>
                                <p:cTn id="131" presetID="2" presetClass="entr" presetSubtype="6"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1+#ppt_h/2"/>
                                          </p:val>
                                        </p:tav>
                                        <p:tav tm="100000">
                                          <p:val>
                                            <p:strVal val="#ppt_y"/>
                                          </p:val>
                                        </p:tav>
                                      </p:tavLst>
                                    </p:anim>
                                  </p:childTnLst>
                                </p:cTn>
                              </p:par>
                              <p:par>
                                <p:cTn id="135" presetID="2" presetClass="entr" presetSubtype="6" fill="hold"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additive="base">
                                        <p:cTn id="137" dur="500" fill="hold"/>
                                        <p:tgtEl>
                                          <p:spTgt spid="43"/>
                                        </p:tgtEl>
                                        <p:attrNameLst>
                                          <p:attrName>ppt_x</p:attrName>
                                        </p:attrNameLst>
                                      </p:cBhvr>
                                      <p:tavLst>
                                        <p:tav tm="0">
                                          <p:val>
                                            <p:strVal val="1+#ppt_w/2"/>
                                          </p:val>
                                        </p:tav>
                                        <p:tav tm="100000">
                                          <p:val>
                                            <p:strVal val="#ppt_x"/>
                                          </p:val>
                                        </p:tav>
                                      </p:tavLst>
                                    </p:anim>
                                    <p:anim calcmode="lin" valueType="num">
                                      <p:cBhvr additive="base">
                                        <p:cTn id="138" dur="500" fill="hold"/>
                                        <p:tgtEl>
                                          <p:spTgt spid="43"/>
                                        </p:tgtEl>
                                        <p:attrNameLst>
                                          <p:attrName>ppt_y</p:attrName>
                                        </p:attrNameLst>
                                      </p:cBhvr>
                                      <p:tavLst>
                                        <p:tav tm="0">
                                          <p:val>
                                            <p:strVal val="1+#ppt_h/2"/>
                                          </p:val>
                                        </p:tav>
                                        <p:tav tm="100000">
                                          <p:val>
                                            <p:strVal val="#ppt_y"/>
                                          </p:val>
                                        </p:tav>
                                      </p:tavLst>
                                    </p:anim>
                                  </p:childTnLst>
                                </p:cTn>
                              </p:par>
                              <p:par>
                                <p:cTn id="139" presetID="2" presetClass="entr" presetSubtype="12" fill="hold"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additive="base">
                                        <p:cTn id="141" dur="500" fill="hold"/>
                                        <p:tgtEl>
                                          <p:spTgt spid="31"/>
                                        </p:tgtEl>
                                        <p:attrNameLst>
                                          <p:attrName>ppt_x</p:attrName>
                                        </p:attrNameLst>
                                      </p:cBhvr>
                                      <p:tavLst>
                                        <p:tav tm="0">
                                          <p:val>
                                            <p:strVal val="0-#ppt_w/2"/>
                                          </p:val>
                                        </p:tav>
                                        <p:tav tm="100000">
                                          <p:val>
                                            <p:strVal val="#ppt_x"/>
                                          </p:val>
                                        </p:tav>
                                      </p:tavLst>
                                    </p:anim>
                                    <p:anim calcmode="lin" valueType="num">
                                      <p:cBhvr additive="base">
                                        <p:cTn id="142" dur="500" fill="hold"/>
                                        <p:tgtEl>
                                          <p:spTgt spid="31"/>
                                        </p:tgtEl>
                                        <p:attrNameLst>
                                          <p:attrName>ppt_y</p:attrName>
                                        </p:attrNameLst>
                                      </p:cBhvr>
                                      <p:tavLst>
                                        <p:tav tm="0">
                                          <p:val>
                                            <p:strVal val="1+#ppt_h/2"/>
                                          </p:val>
                                        </p:tav>
                                        <p:tav tm="100000">
                                          <p:val>
                                            <p:strVal val="#ppt_y"/>
                                          </p:val>
                                        </p:tav>
                                      </p:tavLst>
                                    </p:anim>
                                  </p:childTnLst>
                                </p:cTn>
                              </p:par>
                              <p:par>
                                <p:cTn id="143" presetID="26" presetClass="emph" presetSubtype="0" fill="hold" nodeType="withEffect">
                                  <p:stCondLst>
                                    <p:cond delay="0"/>
                                  </p:stCondLst>
                                  <p:childTnLst>
                                    <p:animEffect transition="out" filter="fade">
                                      <p:cBhvr>
                                        <p:cTn id="144" dur="500" tmFilter="0, 0; .2, .5; .8, .5; 1, 0"/>
                                        <p:tgtEl>
                                          <p:spTgt spid="22"/>
                                        </p:tgtEl>
                                      </p:cBhvr>
                                    </p:animEffect>
                                    <p:animScale>
                                      <p:cBhvr>
                                        <p:cTn id="145" dur="250" autoRev="1" fill="hold"/>
                                        <p:tgtEl>
                                          <p:spTgt spid="22"/>
                                        </p:tgtEl>
                                      </p:cBhvr>
                                      <p:by x="105000" y="105000"/>
                                    </p:animScale>
                                  </p:childTnLst>
                                </p:cTn>
                              </p:par>
                              <p:par>
                                <p:cTn id="146" presetID="26" presetClass="emph" presetSubtype="0" fill="hold" nodeType="withEffect">
                                  <p:stCondLst>
                                    <p:cond delay="0"/>
                                  </p:stCondLst>
                                  <p:childTnLst>
                                    <p:animEffect transition="out" filter="fade">
                                      <p:cBhvr>
                                        <p:cTn id="147" dur="500" tmFilter="0, 0; .2, .5; .8, .5; 1, 0"/>
                                        <p:tgtEl>
                                          <p:spTgt spid="25"/>
                                        </p:tgtEl>
                                      </p:cBhvr>
                                    </p:animEffect>
                                    <p:animScale>
                                      <p:cBhvr>
                                        <p:cTn id="148" dur="250" autoRev="1" fill="hold"/>
                                        <p:tgtEl>
                                          <p:spTgt spid="25"/>
                                        </p:tgtEl>
                                      </p:cBhvr>
                                      <p:by x="105000" y="105000"/>
                                    </p:animScale>
                                  </p:childTnLst>
                                </p:cTn>
                              </p:par>
                              <p:par>
                                <p:cTn id="149" presetID="2" presetClass="entr" presetSubtype="6" fill="hold" nodeType="withEffect">
                                  <p:stCondLst>
                                    <p:cond delay="0"/>
                                  </p:stCondLst>
                                  <p:childTnLst>
                                    <p:set>
                                      <p:cBhvr>
                                        <p:cTn id="150" dur="1" fill="hold">
                                          <p:stCondLst>
                                            <p:cond delay="0"/>
                                          </p:stCondLst>
                                        </p:cTn>
                                        <p:tgtEl>
                                          <p:spTgt spid="2"/>
                                        </p:tgtEl>
                                        <p:attrNameLst>
                                          <p:attrName>style.visibility</p:attrName>
                                        </p:attrNameLst>
                                      </p:cBhvr>
                                      <p:to>
                                        <p:strVal val="visible"/>
                                      </p:to>
                                    </p:set>
                                    <p:anim calcmode="lin" valueType="num">
                                      <p:cBhvr additive="base">
                                        <p:cTn id="151" dur="500" fill="hold"/>
                                        <p:tgtEl>
                                          <p:spTgt spid="2"/>
                                        </p:tgtEl>
                                        <p:attrNameLst>
                                          <p:attrName>ppt_x</p:attrName>
                                        </p:attrNameLst>
                                      </p:cBhvr>
                                      <p:tavLst>
                                        <p:tav tm="0">
                                          <p:val>
                                            <p:strVal val="1+#ppt_w/2"/>
                                          </p:val>
                                        </p:tav>
                                        <p:tav tm="100000">
                                          <p:val>
                                            <p:strVal val="#ppt_x"/>
                                          </p:val>
                                        </p:tav>
                                      </p:tavLst>
                                    </p:anim>
                                    <p:anim calcmode="lin" valueType="num">
                                      <p:cBhvr additive="base">
                                        <p:cTn id="152" dur="500" fill="hold"/>
                                        <p:tgtEl>
                                          <p:spTgt spid="2"/>
                                        </p:tgtEl>
                                        <p:attrNameLst>
                                          <p:attrName>ppt_y</p:attrName>
                                        </p:attrNameLst>
                                      </p:cBhvr>
                                      <p:tavLst>
                                        <p:tav tm="0">
                                          <p:val>
                                            <p:strVal val="1+#ppt_h/2"/>
                                          </p:val>
                                        </p:tav>
                                        <p:tav tm="100000">
                                          <p:val>
                                            <p:strVal val="#ppt_y"/>
                                          </p:val>
                                        </p:tav>
                                      </p:tavLst>
                                    </p:anim>
                                  </p:childTnLst>
                                </p:cTn>
                              </p:par>
                              <p:par>
                                <p:cTn id="153" presetID="26" presetClass="emph" presetSubtype="0" fill="hold" grpId="0" nodeType="withEffect">
                                  <p:stCondLst>
                                    <p:cond delay="0"/>
                                  </p:stCondLst>
                                  <p:childTnLst>
                                    <p:animEffect transition="out" filter="fade">
                                      <p:cBhvr>
                                        <p:cTn id="154" dur="500" tmFilter="0, 0; .2, .5; .8, .5; 1, 0"/>
                                        <p:tgtEl>
                                          <p:spTgt spid="6"/>
                                        </p:tgtEl>
                                      </p:cBhvr>
                                    </p:animEffect>
                                    <p:animScale>
                                      <p:cBhvr>
                                        <p:cTn id="155" dur="250" autoRev="1" fill="hold"/>
                                        <p:tgtEl>
                                          <p:spTgt spid="6"/>
                                        </p:tgtEl>
                                      </p:cBhvr>
                                      <p:by x="105000" y="105000"/>
                                    </p:animScale>
                                  </p:childTnLst>
                                </p:cTn>
                              </p:par>
                              <p:par>
                                <p:cTn id="156" presetID="26" presetClass="emph" presetSubtype="0" fill="hold" nodeType="withEffect">
                                  <p:stCondLst>
                                    <p:cond delay="0"/>
                                  </p:stCondLst>
                                  <p:childTnLst>
                                    <p:animEffect transition="out" filter="fade">
                                      <p:cBhvr>
                                        <p:cTn id="157" dur="500" tmFilter="0, 0; .2, .5; .8, .5; 1, 0"/>
                                        <p:tgtEl>
                                          <p:spTgt spid="16"/>
                                        </p:tgtEl>
                                      </p:cBhvr>
                                    </p:animEffect>
                                    <p:animScale>
                                      <p:cBhvr>
                                        <p:cTn id="158"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4739</TotalTime>
  <Words>3182</Words>
  <Application>Microsoft Office PowerPoint</Application>
  <PresentationFormat>Widescreen</PresentationFormat>
  <Paragraphs>307</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Aptos Display</vt:lpstr>
      <vt:lpstr>Arial</vt:lpstr>
      <vt:lpstr>Montserrat</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GoPaperless Agent Overview V.01</dc:title>
  <dc:creator>Quyên Lưu</dc:creator>
  <cp:lastModifiedBy>Quyên Lưu</cp:lastModifiedBy>
  <cp:revision>96</cp:revision>
  <dcterms:created xsi:type="dcterms:W3CDTF">2026-02-04T07:55:31Z</dcterms:created>
  <dcterms:modified xsi:type="dcterms:W3CDTF">2026-03-05T03:30:51Z</dcterms:modified>
</cp:coreProperties>
</file>